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7"/>
  </p:notesMasterIdLst>
  <p:handoutMasterIdLst>
    <p:handoutMasterId r:id="rId28"/>
  </p:handoutMasterIdLst>
  <p:sldIdLst>
    <p:sldId id="341" r:id="rId2"/>
    <p:sldId id="414" r:id="rId3"/>
    <p:sldId id="379" r:id="rId4"/>
    <p:sldId id="453" r:id="rId5"/>
    <p:sldId id="444" r:id="rId6"/>
    <p:sldId id="441" r:id="rId7"/>
    <p:sldId id="454" r:id="rId8"/>
    <p:sldId id="456" r:id="rId9"/>
    <p:sldId id="442" r:id="rId10"/>
    <p:sldId id="455" r:id="rId11"/>
    <p:sldId id="445" r:id="rId12"/>
    <p:sldId id="457" r:id="rId13"/>
    <p:sldId id="420" r:id="rId14"/>
    <p:sldId id="446" r:id="rId15"/>
    <p:sldId id="435" r:id="rId16"/>
    <p:sldId id="447" r:id="rId17"/>
    <p:sldId id="448" r:id="rId18"/>
    <p:sldId id="449" r:id="rId19"/>
    <p:sldId id="450" r:id="rId20"/>
    <p:sldId id="458" r:id="rId21"/>
    <p:sldId id="415" r:id="rId22"/>
    <p:sldId id="451" r:id="rId23"/>
    <p:sldId id="459" r:id="rId24"/>
    <p:sldId id="419" r:id="rId25"/>
    <p:sldId id="452"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3CAFF"/>
    <a:srgbClr val="F86C46"/>
    <a:srgbClr val="F75F35"/>
    <a:srgbClr val="92F0AB"/>
    <a:srgbClr val="00D05E"/>
    <a:srgbClr val="FF66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6" autoAdjust="0"/>
    <p:restoredTop sz="73066" autoAdjust="0"/>
  </p:normalViewPr>
  <p:slideViewPr>
    <p:cSldViewPr>
      <p:cViewPr>
        <p:scale>
          <a:sx n="100" d="100"/>
          <a:sy n="100" d="100"/>
        </p:scale>
        <p:origin x="-70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228"/>
    </p:cViewPr>
  </p:sorterViewPr>
  <p:notesViewPr>
    <p:cSldViewPr>
      <p:cViewPr>
        <p:scale>
          <a:sx n="100" d="100"/>
          <a:sy n="100" d="100"/>
        </p:scale>
        <p:origin x="-1842"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4503"/>
          </a:xfrm>
          <a:prstGeom prst="rect">
            <a:avLst/>
          </a:prstGeom>
        </p:spPr>
        <p:txBody>
          <a:bodyPr vert="horz" lIns="90579" tIns="45290" rIns="90579" bIns="4529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1081" y="1"/>
            <a:ext cx="3037735" cy="464503"/>
          </a:xfrm>
          <a:prstGeom prst="rect">
            <a:avLst/>
          </a:prstGeom>
        </p:spPr>
        <p:txBody>
          <a:bodyPr vert="horz" lIns="90579" tIns="45290" rIns="90579" bIns="45290" rtlCol="0"/>
          <a:lstStyle>
            <a:lvl1pPr algn="r" fontAlgn="auto">
              <a:spcBef>
                <a:spcPts val="0"/>
              </a:spcBef>
              <a:spcAft>
                <a:spcPts val="0"/>
              </a:spcAft>
              <a:defRPr sz="1200">
                <a:latin typeface="+mn-lt"/>
                <a:ea typeface="+mn-ea"/>
                <a:cs typeface="+mn-cs"/>
              </a:defRPr>
            </a:lvl1pPr>
          </a:lstStyle>
          <a:p>
            <a:pPr>
              <a:defRPr/>
            </a:pPr>
            <a:fld id="{2504B5B6-48B3-4B52-A89F-5B885DE6DB61}" type="datetimeFigureOut">
              <a:rPr lang="en-US"/>
              <a:pPr>
                <a:defRPr/>
              </a:pPr>
              <a:t>9/9/2014</a:t>
            </a:fld>
            <a:endParaRPr lang="en-US"/>
          </a:p>
        </p:txBody>
      </p:sp>
      <p:sp>
        <p:nvSpPr>
          <p:cNvPr id="4" name="Footer Placeholder 3"/>
          <p:cNvSpPr>
            <a:spLocks noGrp="1"/>
          </p:cNvSpPr>
          <p:nvPr>
            <p:ph type="ftr" sz="quarter" idx="2"/>
          </p:nvPr>
        </p:nvSpPr>
        <p:spPr>
          <a:xfrm>
            <a:off x="0" y="8830313"/>
            <a:ext cx="3037735" cy="464503"/>
          </a:xfrm>
          <a:prstGeom prst="rect">
            <a:avLst/>
          </a:prstGeom>
        </p:spPr>
        <p:txBody>
          <a:bodyPr vert="horz" lIns="90579" tIns="45290" rIns="90579" bIns="4529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1081" y="8830313"/>
            <a:ext cx="3037735" cy="464503"/>
          </a:xfrm>
          <a:prstGeom prst="rect">
            <a:avLst/>
          </a:prstGeom>
        </p:spPr>
        <p:txBody>
          <a:bodyPr vert="horz" lIns="90579" tIns="45290" rIns="90579" bIns="45290" rtlCol="0" anchor="b"/>
          <a:lstStyle>
            <a:lvl1pPr algn="r" fontAlgn="auto">
              <a:spcBef>
                <a:spcPts val="0"/>
              </a:spcBef>
              <a:spcAft>
                <a:spcPts val="0"/>
              </a:spcAft>
              <a:defRPr sz="1200">
                <a:latin typeface="+mn-lt"/>
                <a:ea typeface="+mn-ea"/>
                <a:cs typeface="+mn-cs"/>
              </a:defRPr>
            </a:lvl1pPr>
          </a:lstStyle>
          <a:p>
            <a:pPr>
              <a:defRPr/>
            </a:pPr>
            <a:fld id="{D9E34170-4DA5-4553-98AB-F0010816FF46}" type="slidenum">
              <a:rPr lang="en-US"/>
              <a:pPr>
                <a:defRPr/>
              </a:pPr>
              <a:t>‹#›</a:t>
            </a:fld>
            <a:endParaRPr lang="en-US"/>
          </a:p>
        </p:txBody>
      </p:sp>
    </p:spTree>
    <p:extLst>
      <p:ext uri="{BB962C8B-B14F-4D97-AF65-F5344CB8AC3E}">
        <p14:creationId xmlns:p14="http://schemas.microsoft.com/office/powerpoint/2010/main" val="3638711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4503"/>
          </a:xfrm>
          <a:prstGeom prst="rect">
            <a:avLst/>
          </a:prstGeom>
        </p:spPr>
        <p:txBody>
          <a:bodyPr vert="horz" lIns="92300" tIns="46150" rIns="92300" bIns="4615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1081" y="1"/>
            <a:ext cx="3037735" cy="464503"/>
          </a:xfrm>
          <a:prstGeom prst="rect">
            <a:avLst/>
          </a:prstGeom>
        </p:spPr>
        <p:txBody>
          <a:bodyPr vert="horz" lIns="92300" tIns="46150" rIns="92300" bIns="46150" rtlCol="0"/>
          <a:lstStyle>
            <a:lvl1pPr algn="r" fontAlgn="auto">
              <a:spcBef>
                <a:spcPts val="0"/>
              </a:spcBef>
              <a:spcAft>
                <a:spcPts val="0"/>
              </a:spcAft>
              <a:defRPr sz="1200">
                <a:latin typeface="+mn-lt"/>
                <a:ea typeface="+mn-ea"/>
                <a:cs typeface="+mn-cs"/>
              </a:defRPr>
            </a:lvl1pPr>
          </a:lstStyle>
          <a:p>
            <a:pPr>
              <a:defRPr/>
            </a:pPr>
            <a:fld id="{752A49C4-9526-4CD5-9BAD-AEB53AADB508}" type="datetimeFigureOut">
              <a:rPr lang="en-US"/>
              <a:pPr>
                <a:defRPr/>
              </a:pPr>
              <a:t>9/9/2014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300" tIns="46150" rIns="92300" bIns="46150" rtlCol="0" anchor="ctr"/>
          <a:lstStyle/>
          <a:p>
            <a:pPr lvl="0"/>
            <a:endParaRPr lang="en-US" noProof="0"/>
          </a:p>
        </p:txBody>
      </p:sp>
      <p:sp>
        <p:nvSpPr>
          <p:cNvPr id="5" name="Notes Placeholder 4"/>
          <p:cNvSpPr>
            <a:spLocks noGrp="1"/>
          </p:cNvSpPr>
          <p:nvPr>
            <p:ph type="body" sz="quarter" idx="3"/>
          </p:nvPr>
        </p:nvSpPr>
        <p:spPr>
          <a:xfrm>
            <a:off x="700406" y="4415157"/>
            <a:ext cx="5609588" cy="4183697"/>
          </a:xfrm>
          <a:prstGeom prst="rect">
            <a:avLst/>
          </a:prstGeom>
        </p:spPr>
        <p:txBody>
          <a:bodyPr vert="horz" lIns="92300" tIns="46150" rIns="92300" bIns="461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313"/>
            <a:ext cx="3037735" cy="464503"/>
          </a:xfrm>
          <a:prstGeom prst="rect">
            <a:avLst/>
          </a:prstGeom>
        </p:spPr>
        <p:txBody>
          <a:bodyPr vert="horz" lIns="92300" tIns="46150" rIns="92300" bIns="4615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1081" y="8830313"/>
            <a:ext cx="3037735" cy="464503"/>
          </a:xfrm>
          <a:prstGeom prst="rect">
            <a:avLst/>
          </a:prstGeom>
        </p:spPr>
        <p:txBody>
          <a:bodyPr vert="horz" lIns="92300" tIns="46150" rIns="92300" bIns="46150" rtlCol="0" anchor="b"/>
          <a:lstStyle>
            <a:lvl1pPr algn="r" fontAlgn="auto">
              <a:spcBef>
                <a:spcPts val="0"/>
              </a:spcBef>
              <a:spcAft>
                <a:spcPts val="0"/>
              </a:spcAft>
              <a:defRPr sz="1200">
                <a:latin typeface="+mn-lt"/>
                <a:ea typeface="+mn-ea"/>
                <a:cs typeface="+mn-cs"/>
              </a:defRPr>
            </a:lvl1pPr>
          </a:lstStyle>
          <a:p>
            <a:pPr>
              <a:defRPr/>
            </a:pPr>
            <a:fld id="{F52820C4-B2F6-4658-95C2-073187297E48}" type="slidenum">
              <a:rPr lang="en-US"/>
              <a:pPr>
                <a:defRPr/>
              </a:pPr>
              <a:t>‹#›</a:t>
            </a:fld>
            <a:endParaRPr lang="en-US"/>
          </a:p>
        </p:txBody>
      </p:sp>
    </p:spTree>
    <p:extLst>
      <p:ext uri="{BB962C8B-B14F-4D97-AF65-F5344CB8AC3E}">
        <p14:creationId xmlns:p14="http://schemas.microsoft.com/office/powerpoint/2010/main" val="1293756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DEAD64B7-CFC0-4EA5-ADDC-25806A65D225}" type="slidenum">
              <a:rPr lang="en-US" smtClean="0">
                <a:solidFill>
                  <a:prstClr val="black"/>
                </a:solidFill>
              </a:rPr>
              <a:pPr>
                <a:defRPr/>
              </a:pPr>
              <a:t>1</a:t>
            </a:fld>
            <a:endParaRPr lang="en-US" dirty="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10</a:t>
            </a:fld>
            <a:endParaRPr lang="en-US"/>
          </a:p>
        </p:txBody>
      </p:sp>
    </p:spTree>
    <p:extLst>
      <p:ext uri="{BB962C8B-B14F-4D97-AF65-F5344CB8AC3E}">
        <p14:creationId xmlns:p14="http://schemas.microsoft.com/office/powerpoint/2010/main" val="4277569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11</a:t>
            </a:fld>
            <a:endParaRPr lang="en-US"/>
          </a:p>
        </p:txBody>
      </p:sp>
    </p:spTree>
    <p:extLst>
      <p:ext uri="{BB962C8B-B14F-4D97-AF65-F5344CB8AC3E}">
        <p14:creationId xmlns:p14="http://schemas.microsoft.com/office/powerpoint/2010/main" val="4277569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12</a:t>
            </a:fld>
            <a:endParaRPr lang="en-US"/>
          </a:p>
        </p:txBody>
      </p:sp>
    </p:spTree>
    <p:extLst>
      <p:ext uri="{BB962C8B-B14F-4D97-AF65-F5344CB8AC3E}">
        <p14:creationId xmlns:p14="http://schemas.microsoft.com/office/powerpoint/2010/main" val="4277569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Youth with disabilities often are especially disadvantaged in the workplace because their relative inexperience further complicated their ability to find and maintain meaningful employment.  In recognition of the special needs of this population, the US </a:t>
            </a:r>
            <a:r>
              <a:rPr lang="en-US" dirty="0" err="1" smtClean="0"/>
              <a:t>Depts</a:t>
            </a:r>
            <a:r>
              <a:rPr lang="en-US" dirty="0" smtClean="0"/>
              <a:t> of Labor and Education in 1992 jointly issued guidance regarding the employment relationship under the FLSA and community based education for individuals with disabilities.  </a:t>
            </a:r>
          </a:p>
          <a:p>
            <a:endParaRPr lang="en-US" dirty="0"/>
          </a:p>
          <a:p>
            <a:r>
              <a:rPr lang="en-US" dirty="0" smtClean="0"/>
              <a:t>STATEMENT OF PRINCIPLE –</a:t>
            </a:r>
          </a:p>
          <a:p>
            <a:r>
              <a:rPr lang="en-US" b="1" i="1" dirty="0" smtClean="0"/>
              <a:t>The US </a:t>
            </a:r>
            <a:r>
              <a:rPr lang="en-US" b="1" i="1" dirty="0" err="1" smtClean="0"/>
              <a:t>Depts</a:t>
            </a:r>
            <a:r>
              <a:rPr lang="en-US" b="1" i="1" dirty="0" smtClean="0"/>
              <a:t> of Labor and Education are committed to the continued development and implementation of individual education programs, in accordance with the Individuals with Disabilities Education Act (IDEA), that will facilitate the transition of students with disabilities from school to employment within their communities.  This transition must take place under conditions that will not jeopardize the protections afforded by the Fair Labor Standards Act to program participants, employees, employers or programs providing rehabilitation services to individuals with disabilities.</a:t>
            </a:r>
            <a:endParaRPr lang="en-US" b="1" i="1" dirty="0"/>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13</a:t>
            </a:fld>
            <a:endParaRPr lang="en-US"/>
          </a:p>
        </p:txBody>
      </p:sp>
    </p:spTree>
    <p:extLst>
      <p:ext uri="{BB962C8B-B14F-4D97-AF65-F5344CB8AC3E}">
        <p14:creationId xmlns:p14="http://schemas.microsoft.com/office/powerpoint/2010/main" val="358676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want to stop here and take a moment to address the development of attitudes PRIOR to a community placement.  While employers will deal with some need for development they are clear to state they are not social workers and they do have baseline expectations for behaviors.</a:t>
            </a:r>
            <a:endParaRPr lang="en-US" b="1" i="1" dirty="0"/>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14</a:t>
            </a:fld>
            <a:endParaRPr lang="en-US"/>
          </a:p>
        </p:txBody>
      </p:sp>
    </p:spTree>
    <p:extLst>
      <p:ext uri="{BB962C8B-B14F-4D97-AF65-F5344CB8AC3E}">
        <p14:creationId xmlns:p14="http://schemas.microsoft.com/office/powerpoint/2010/main" val="3586764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15</a:t>
            </a:fld>
            <a:endParaRPr lang="en-US"/>
          </a:p>
        </p:txBody>
      </p:sp>
    </p:spTree>
    <p:extLst>
      <p:ext uri="{BB962C8B-B14F-4D97-AF65-F5344CB8AC3E}">
        <p14:creationId xmlns:p14="http://schemas.microsoft.com/office/powerpoint/2010/main" val="1150280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16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86764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17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86764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18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86764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19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8676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experiences and internships will be used interchangeably throughout this presentation.</a:t>
            </a:r>
            <a:endParaRPr lang="en-US" dirty="0"/>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2</a:t>
            </a:fld>
            <a:endParaRPr lang="en-US"/>
          </a:p>
        </p:txBody>
      </p:sp>
    </p:spTree>
    <p:extLst>
      <p:ext uri="{BB962C8B-B14F-4D97-AF65-F5344CB8AC3E}">
        <p14:creationId xmlns:p14="http://schemas.microsoft.com/office/powerpoint/2010/main" val="1392383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20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86764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21</a:t>
            </a:fld>
            <a:endParaRPr lang="en-US"/>
          </a:p>
        </p:txBody>
      </p:sp>
    </p:spTree>
    <p:extLst>
      <p:ext uri="{BB962C8B-B14F-4D97-AF65-F5344CB8AC3E}">
        <p14:creationId xmlns:p14="http://schemas.microsoft.com/office/powerpoint/2010/main" val="3291631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22</a:t>
            </a:fld>
            <a:endParaRPr lang="en-US"/>
          </a:p>
        </p:txBody>
      </p:sp>
    </p:spTree>
    <p:extLst>
      <p:ext uri="{BB962C8B-B14F-4D97-AF65-F5344CB8AC3E}">
        <p14:creationId xmlns:p14="http://schemas.microsoft.com/office/powerpoint/2010/main" val="1229500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23</a:t>
            </a:fld>
            <a:endParaRPr lang="en-US"/>
          </a:p>
        </p:txBody>
      </p:sp>
    </p:spTree>
    <p:extLst>
      <p:ext uri="{BB962C8B-B14F-4D97-AF65-F5344CB8AC3E}">
        <p14:creationId xmlns:p14="http://schemas.microsoft.com/office/powerpoint/2010/main" val="1229500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24</a:t>
            </a:fld>
            <a:endParaRPr lang="en-US"/>
          </a:p>
        </p:txBody>
      </p:sp>
    </p:spTree>
    <p:extLst>
      <p:ext uri="{BB962C8B-B14F-4D97-AF65-F5344CB8AC3E}">
        <p14:creationId xmlns:p14="http://schemas.microsoft.com/office/powerpoint/2010/main" val="3207765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Register by going to our website – cea.fedcap.org and click on Practice Improvement Institute</a:t>
            </a:r>
            <a:endParaRPr lang="en-US" dirty="0"/>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25</a:t>
            </a:fld>
            <a:endParaRPr lang="en-US"/>
          </a:p>
        </p:txBody>
      </p:sp>
    </p:spTree>
    <p:extLst>
      <p:ext uri="{BB962C8B-B14F-4D97-AF65-F5344CB8AC3E}">
        <p14:creationId xmlns:p14="http://schemas.microsoft.com/office/powerpoint/2010/main" val="132850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3</a:t>
            </a:fld>
            <a:endParaRPr lang="en-US"/>
          </a:p>
        </p:txBody>
      </p:sp>
    </p:spTree>
    <p:extLst>
      <p:ext uri="{BB962C8B-B14F-4D97-AF65-F5344CB8AC3E}">
        <p14:creationId xmlns:p14="http://schemas.microsoft.com/office/powerpoint/2010/main" val="234032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4</a:t>
            </a:fld>
            <a:endParaRPr lang="en-US"/>
          </a:p>
        </p:txBody>
      </p:sp>
    </p:spTree>
    <p:extLst>
      <p:ext uri="{BB962C8B-B14F-4D97-AF65-F5344CB8AC3E}">
        <p14:creationId xmlns:p14="http://schemas.microsoft.com/office/powerpoint/2010/main" val="234032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5</a:t>
            </a:fld>
            <a:endParaRPr lang="en-US"/>
          </a:p>
        </p:txBody>
      </p:sp>
    </p:spTree>
    <p:extLst>
      <p:ext uri="{BB962C8B-B14F-4D97-AF65-F5344CB8AC3E}">
        <p14:creationId xmlns:p14="http://schemas.microsoft.com/office/powerpoint/2010/main" val="2340328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6</a:t>
            </a:fld>
            <a:endParaRPr lang="en-US"/>
          </a:p>
        </p:txBody>
      </p:sp>
    </p:spTree>
    <p:extLst>
      <p:ext uri="{BB962C8B-B14F-4D97-AF65-F5344CB8AC3E}">
        <p14:creationId xmlns:p14="http://schemas.microsoft.com/office/powerpoint/2010/main" val="2334329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604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7</a:t>
            </a:fld>
            <a:endParaRPr lang="en-US"/>
          </a:p>
        </p:txBody>
      </p:sp>
    </p:spTree>
    <p:extLst>
      <p:ext uri="{BB962C8B-B14F-4D97-AF65-F5344CB8AC3E}">
        <p14:creationId xmlns:p14="http://schemas.microsoft.com/office/powerpoint/2010/main" val="233432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604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8</a:t>
            </a:fld>
            <a:endParaRPr lang="en-US"/>
          </a:p>
        </p:txBody>
      </p:sp>
    </p:spTree>
    <p:extLst>
      <p:ext uri="{BB962C8B-B14F-4D97-AF65-F5344CB8AC3E}">
        <p14:creationId xmlns:p14="http://schemas.microsoft.com/office/powerpoint/2010/main" val="2334329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52820C4-B2F6-4658-95C2-073187297E48}" type="slidenum">
              <a:rPr lang="en-US" smtClean="0"/>
              <a:pPr>
                <a:defRPr/>
              </a:pPr>
              <a:t>9</a:t>
            </a:fld>
            <a:endParaRPr lang="en-US"/>
          </a:p>
        </p:txBody>
      </p:sp>
    </p:spTree>
    <p:extLst>
      <p:ext uri="{BB962C8B-B14F-4D97-AF65-F5344CB8AC3E}">
        <p14:creationId xmlns:p14="http://schemas.microsoft.com/office/powerpoint/2010/main" val="4277569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fontAlgn="base">
              <a:spcBef>
                <a:spcPct val="0"/>
              </a:spcBef>
              <a:spcAft>
                <a:spcPct val="0"/>
              </a:spcAft>
              <a:defRPr sz="2000">
                <a:solidFill>
                  <a:srgbClr val="FFFFFF"/>
                </a:solidFill>
                <a:latin typeface="Arial" charset="0"/>
                <a:ea typeface="ＭＳ Ｐゴシック" charset="-128"/>
                <a:cs typeface="ＭＳ Ｐゴシック" charset="-128"/>
              </a:defRPr>
            </a:lvl1pPr>
          </a:lstStyle>
          <a:p>
            <a:pPr>
              <a:defRPr/>
            </a:pPr>
            <a:fld id="{3A613D11-D339-44F6-80CA-6AB2375A349A}" type="datetime1">
              <a:rPr lang="en-US"/>
              <a:pPr>
                <a:defRPr/>
              </a:pPr>
              <a:t>9/9/2014</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EAEBDE"/>
                </a:solidFill>
                <a:latin typeface="Arial" charset="0"/>
                <a:ea typeface="ＭＳ Ｐゴシック" charset="-128"/>
                <a:cs typeface="ＭＳ Ｐゴシック" charset="-128"/>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fontAlgn="base">
              <a:spcBef>
                <a:spcPct val="0"/>
              </a:spcBef>
              <a:spcAft>
                <a:spcPct val="0"/>
              </a:spcAft>
              <a:defRPr>
                <a:solidFill>
                  <a:srgbClr val="EAEBDE"/>
                </a:solidFill>
                <a:latin typeface="Arial" charset="0"/>
                <a:ea typeface="ＭＳ Ｐゴシック" charset="-128"/>
                <a:cs typeface="ＭＳ Ｐゴシック" charset="-128"/>
              </a:defRPr>
            </a:lvl1pPr>
          </a:lstStyle>
          <a:p>
            <a:pPr>
              <a:defRPr/>
            </a:pPr>
            <a:fld id="{CF62FE0B-0343-4CDE-9452-DB54C88070B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fld id="{DDE1A9AF-5285-43C0-B0D7-2D662A85F017}" type="datetime1">
              <a:rPr lang="en-US"/>
              <a:pPr>
                <a:defRPr/>
              </a:pPr>
              <a:t>9/9/2014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fld id="{1087CCAD-9203-405E-B09D-8E2752944CB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fld id="{BCB0AD80-6488-4BE7-8AB5-7D261228A856}" type="datetime1">
              <a:rPr lang="en-US"/>
              <a:pPr>
                <a:defRPr/>
              </a:pPr>
              <a:t>9/9/2014</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fld id="{0CF997AD-1793-400B-A408-C5C256F43A1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fld id="{05FF6BAD-F9B5-4D6E-935C-FA7CBF6BE902}" type="datetime1">
              <a:rPr lang="en-US"/>
              <a:pPr>
                <a:defRPr/>
              </a:pPr>
              <a:t>9/9/2014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rgbClr val="FFFFFF"/>
                </a:solidFill>
                <a:latin typeface="Arial" charset="0"/>
                <a:ea typeface="ＭＳ Ｐゴシック" charset="-128"/>
                <a:cs typeface="ＭＳ Ｐゴシック" charset="-128"/>
              </a:defRPr>
            </a:lvl1pPr>
          </a:lstStyle>
          <a:p>
            <a:pPr>
              <a:defRPr/>
            </a:pPr>
            <a:fld id="{2E238D52-246A-4ADD-9FC0-7DBF7E9CC55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fld id="{F9167688-33F2-4775-A794-DEE501820931}" type="datetime1">
              <a:rPr lang="en-US"/>
              <a:pPr>
                <a:defRPr/>
              </a:pPr>
              <a:t>9/9/2014</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fontAlgn="base">
              <a:spcBef>
                <a:spcPct val="0"/>
              </a:spcBef>
              <a:spcAft>
                <a:spcPct val="0"/>
              </a:spcAft>
              <a:defRPr sz="2400">
                <a:solidFill>
                  <a:srgbClr val="FFFFFF"/>
                </a:solidFill>
                <a:latin typeface="Arial" charset="0"/>
                <a:ea typeface="ＭＳ Ｐゴシック" charset="-128"/>
                <a:cs typeface="ＭＳ Ｐゴシック" charset="-128"/>
              </a:defRPr>
            </a:lvl1pPr>
          </a:lstStyle>
          <a:p>
            <a:pPr>
              <a:defRPr/>
            </a:pPr>
            <a:fld id="{4C4F8B19-70D7-4490-9209-D554A4E43A7B}" type="slidenum">
              <a:rPr lang="en-US"/>
              <a:pPr>
                <a:defRPr/>
              </a:pPr>
              <a:t>‹#›</a:t>
            </a:fld>
            <a:endParaRPr lang="en-US" dirty="0"/>
          </a:p>
        </p:txBody>
      </p:sp>
      <p:sp>
        <p:nvSpPr>
          <p:cNvPr id="9" name="Footer Placeholder 13"/>
          <p:cNvSpPr>
            <a:spLocks noGrp="1"/>
          </p:cNvSpPr>
          <p:nvPr>
            <p:ph type="ftr" sz="quarter" idx="12"/>
          </p:nvPr>
        </p:nvSpPr>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base">
              <a:spcBef>
                <a:spcPct val="0"/>
              </a:spcBef>
              <a:spcAft>
                <a:spcPct val="0"/>
              </a:spcAft>
              <a:defRPr>
                <a:latin typeface="Arial" charset="0"/>
                <a:ea typeface="ＭＳ Ｐゴシック" charset="-128"/>
                <a:cs typeface="ＭＳ Ｐゴシック" charset="-128"/>
              </a:defRPr>
            </a:lvl1pPr>
          </a:lstStyle>
          <a:p>
            <a:pPr>
              <a:defRPr/>
            </a:pPr>
            <a:fld id="{3CD0EFBA-B912-499D-A153-4995A6386819}" type="datetime1">
              <a:rPr lang="en-US"/>
              <a:pPr>
                <a:defRPr/>
              </a:pPr>
              <a:t>9/9/2014</a:t>
            </a:fld>
            <a:endParaRPr lang="en-US" dirty="0"/>
          </a:p>
        </p:txBody>
      </p:sp>
      <p:sp>
        <p:nvSpPr>
          <p:cNvPr id="6" name="Slide Number Placeholder 9"/>
          <p:cNvSpPr>
            <a:spLocks noGrp="1"/>
          </p:cNvSpPr>
          <p:nvPr>
            <p:ph type="sldNum" sz="quarter" idx="11"/>
          </p:nvPr>
        </p:nvSpPr>
        <p:spPr/>
        <p:txBody>
          <a:bodyPr rtlCol="0"/>
          <a:lstStyle>
            <a:lvl1pPr fontAlgn="base">
              <a:spcBef>
                <a:spcPct val="0"/>
              </a:spcBef>
              <a:spcAft>
                <a:spcPct val="0"/>
              </a:spcAft>
              <a:defRPr>
                <a:latin typeface="Arial" charset="0"/>
                <a:ea typeface="ＭＳ Ｐゴシック" charset="-128"/>
                <a:cs typeface="ＭＳ Ｐゴシック" charset="-128"/>
              </a:defRPr>
            </a:lvl1pPr>
          </a:lstStyle>
          <a:p>
            <a:pPr>
              <a:defRPr/>
            </a:pPr>
            <a:fld id="{88010DEE-45FF-447F-AAD4-55F7F0CAD57F}" type="slidenum">
              <a:rPr lang="en-US"/>
              <a:pPr>
                <a:defRPr/>
              </a:pPr>
              <a:t>‹#›</a:t>
            </a:fld>
            <a:endParaRPr lang="en-US" dirty="0"/>
          </a:p>
        </p:txBody>
      </p:sp>
      <p:sp>
        <p:nvSpPr>
          <p:cNvPr id="7" name="Footer Placeholder 11"/>
          <p:cNvSpPr>
            <a:spLocks noGrp="1"/>
          </p:cNvSpPr>
          <p:nvPr>
            <p:ph type="ftr" sz="quarter" idx="12"/>
          </p:nvPr>
        </p:nvSpPr>
        <p:spPr/>
        <p:txBody>
          <a:bodyPr rtlCol="0"/>
          <a:lstStyle>
            <a:lvl1pPr fontAlgn="base">
              <a:spcBef>
                <a:spcPct val="0"/>
              </a:spcBef>
              <a:spcAft>
                <a:spcPct val="0"/>
              </a:spcAft>
              <a:defRPr>
                <a:latin typeface="Arial" charset="0"/>
                <a:ea typeface="ＭＳ Ｐゴシック" charset="-128"/>
                <a:cs typeface="ＭＳ Ｐゴシック" charset="-128"/>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fontAlgn="base">
              <a:spcBef>
                <a:spcPct val="0"/>
              </a:spcBef>
              <a:spcAft>
                <a:spcPct val="0"/>
              </a:spcAft>
              <a:defRPr>
                <a:latin typeface="Arial" charset="0"/>
                <a:ea typeface="ＭＳ Ｐゴシック" charset="-128"/>
                <a:cs typeface="ＭＳ Ｐゴシック" charset="-128"/>
              </a:defRPr>
            </a:lvl1pPr>
          </a:lstStyle>
          <a:p>
            <a:pPr>
              <a:defRPr/>
            </a:pPr>
            <a:fld id="{413B5D5E-2D66-480C-9EF2-BDE666D13D25}" type="datetime1">
              <a:rPr lang="en-US"/>
              <a:pPr>
                <a:defRPr/>
              </a:pPr>
              <a:t>9/9/2014</a:t>
            </a:fld>
            <a:endParaRPr lang="en-US" dirty="0"/>
          </a:p>
        </p:txBody>
      </p:sp>
      <p:sp>
        <p:nvSpPr>
          <p:cNvPr id="8" name="Slide Number Placeholder 11"/>
          <p:cNvSpPr>
            <a:spLocks noGrp="1"/>
          </p:cNvSpPr>
          <p:nvPr>
            <p:ph type="sldNum" sz="quarter" idx="11"/>
          </p:nvPr>
        </p:nvSpPr>
        <p:spPr/>
        <p:txBody>
          <a:bodyPr rtlCol="0"/>
          <a:lstStyle>
            <a:lvl1pPr fontAlgn="base">
              <a:spcBef>
                <a:spcPct val="0"/>
              </a:spcBef>
              <a:spcAft>
                <a:spcPct val="0"/>
              </a:spcAft>
              <a:defRPr>
                <a:latin typeface="Arial" charset="0"/>
                <a:ea typeface="ＭＳ Ｐゴシック" charset="-128"/>
                <a:cs typeface="ＭＳ Ｐゴシック" charset="-128"/>
              </a:defRPr>
            </a:lvl1pPr>
          </a:lstStyle>
          <a:p>
            <a:pPr>
              <a:defRPr/>
            </a:pPr>
            <a:fld id="{A7DE76E3-6936-4629-8014-79CA113CA2ED}" type="slidenum">
              <a:rPr lang="en-US"/>
              <a:pPr>
                <a:defRPr/>
              </a:pPr>
              <a:t>‹#›</a:t>
            </a:fld>
            <a:endParaRPr lang="en-US" dirty="0"/>
          </a:p>
        </p:txBody>
      </p:sp>
      <p:sp>
        <p:nvSpPr>
          <p:cNvPr id="9" name="Footer Placeholder 13"/>
          <p:cNvSpPr>
            <a:spLocks noGrp="1"/>
          </p:cNvSpPr>
          <p:nvPr>
            <p:ph type="ftr" sz="quarter" idx="12"/>
          </p:nvPr>
        </p:nvSpPr>
        <p:spPr/>
        <p:txBody>
          <a:bodyPr rtlCol="0"/>
          <a:lstStyle>
            <a:lvl1pPr fontAlgn="base">
              <a:spcBef>
                <a:spcPct val="0"/>
              </a:spcBef>
              <a:spcAft>
                <a:spcPct val="0"/>
              </a:spcAft>
              <a:defRPr>
                <a:latin typeface="Arial" charset="0"/>
                <a:ea typeface="ＭＳ Ｐゴシック" charset="-128"/>
                <a:cs typeface="ＭＳ Ｐゴシック" charset="-128"/>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fld id="{4A2E3FA1-399D-4077-9E8F-CB9A4A5C5F87}" type="datetime1">
              <a:rPr lang="en-US"/>
              <a:pPr>
                <a:defRPr/>
              </a:pPr>
              <a:t>9/9/2014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solidFill>
                  <a:srgbClr val="FFFFFF"/>
                </a:solidFill>
                <a:latin typeface="Arial" charset="0"/>
                <a:ea typeface="ＭＳ Ｐゴシック" charset="-128"/>
                <a:cs typeface="ＭＳ Ｐゴシック" charset="-128"/>
              </a:defRPr>
            </a:lvl1pPr>
          </a:lstStyle>
          <a:p>
            <a:pPr>
              <a:defRPr/>
            </a:pPr>
            <a:fld id="{7B99151A-8034-4B94-B32A-A73421CACE2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fld id="{6F3DDF28-C52A-4AC3-A483-FB128A8A7086}" type="datetime1">
              <a:rPr lang="en-US"/>
              <a:pPr>
                <a:defRPr/>
              </a:pPr>
              <a:t>9/9/2014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fontAlgn="base">
              <a:spcBef>
                <a:spcPct val="0"/>
              </a:spcBef>
              <a:spcAft>
                <a:spcPct val="0"/>
              </a:spcAft>
              <a:defRPr>
                <a:solidFill>
                  <a:srgbClr val="676A55"/>
                </a:solidFill>
                <a:latin typeface="Arial" charset="0"/>
                <a:ea typeface="ＭＳ Ｐゴシック" charset="-128"/>
                <a:cs typeface="ＭＳ Ｐゴシック" charset="-128"/>
              </a:defRPr>
            </a:lvl1pPr>
          </a:lstStyle>
          <a:p>
            <a:pPr>
              <a:defRPr/>
            </a:pPr>
            <a:fld id="{9A2CB839-42F9-45D2-82A4-3DFB3F4B8DB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fld id="{B1D82456-2E49-4604-9B8A-9B678A837148}" type="datetime1">
              <a:rPr lang="en-US"/>
              <a:pPr>
                <a:defRPr/>
              </a:pPr>
              <a:t>9/9/2014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srgbClr val="FFFFFF"/>
                </a:solidFill>
                <a:latin typeface="Arial" charset="0"/>
                <a:ea typeface="ＭＳ Ｐゴシック" charset="-128"/>
                <a:cs typeface="ＭＳ Ｐゴシック" charset="-128"/>
              </a:defRPr>
            </a:lvl1pPr>
          </a:lstStyle>
          <a:p>
            <a:pPr>
              <a:defRPr/>
            </a:pPr>
            <a:fld id="{1CDE2A7F-F289-420C-B3A5-CA35F1DAD9A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fontAlgn="base">
              <a:spcBef>
                <a:spcPct val="0"/>
              </a:spcBef>
              <a:spcAft>
                <a:spcPct val="0"/>
              </a:spcAft>
              <a:defRPr>
                <a:latin typeface="Arial" charset="0"/>
                <a:ea typeface="ＭＳ Ｐゴシック" charset="-128"/>
                <a:cs typeface="ＭＳ Ｐゴシック" charset="-128"/>
              </a:defRPr>
            </a:lvl1pPr>
          </a:lstStyle>
          <a:p>
            <a:pPr>
              <a:defRPr/>
            </a:pPr>
            <a:fld id="{4815F9E1-4730-4AF7-BEC5-7689B5B6F8F9}" type="datetime1">
              <a:rPr lang="en-US"/>
              <a:pPr>
                <a:defRPr/>
              </a:pPr>
              <a:t>9/9/2014</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fontAlgn="base">
              <a:spcBef>
                <a:spcPct val="0"/>
              </a:spcBef>
              <a:spcAft>
                <a:spcPct val="0"/>
              </a:spcAft>
              <a:defRPr sz="2800">
                <a:latin typeface="Arial" charset="0"/>
                <a:ea typeface="ＭＳ Ｐゴシック" charset="-128"/>
                <a:cs typeface="ＭＳ Ｐゴシック" charset="-128"/>
              </a:defRPr>
            </a:lvl1pPr>
          </a:lstStyle>
          <a:p>
            <a:pPr>
              <a:defRPr/>
            </a:pPr>
            <a:fld id="{7A23296F-D52C-4458-B7AA-300CCDF1BBF6}"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fontAlgn="base">
              <a:spcBef>
                <a:spcPct val="0"/>
              </a:spcBef>
              <a:spcAft>
                <a:spcPct val="0"/>
              </a:spcAft>
              <a:defRPr>
                <a:latin typeface="Arial" charset="0"/>
                <a:ea typeface="ＭＳ Ｐゴシック" charset="-128"/>
                <a:cs typeface="ＭＳ Ｐゴシック" charset="-128"/>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676A55"/>
                </a:solidFill>
                <a:latin typeface="Tw Cen MT"/>
                <a:ea typeface="+mn-ea"/>
                <a:cs typeface="+mn-cs"/>
              </a:defRPr>
            </a:lvl1pPr>
          </a:lstStyle>
          <a:p>
            <a:pPr>
              <a:defRPr/>
            </a:pPr>
            <a:fld id="{86E0F807-65F0-43CD-A57C-A024DDA971C7}" type="datetime1">
              <a:rPr lang="en-US"/>
              <a:pPr>
                <a:defRPr/>
              </a:pPr>
              <a:t>9/9/2014</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676A55"/>
                </a:solidFill>
                <a:latin typeface="Tw Cen MT"/>
                <a:ea typeface="+mn-ea"/>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Tw Cen MT"/>
                <a:ea typeface="+mn-ea"/>
                <a:cs typeface="+mn-cs"/>
              </a:defRPr>
            </a:lvl1pPr>
          </a:lstStyle>
          <a:p>
            <a:pPr>
              <a:defRPr/>
            </a:pPr>
            <a:fld id="{2F6F3536-7A49-4538-AE92-25176C75BC6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8CDD7"/>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0BEAF"/>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ransitionresponse.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ransitionresponse.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dol.gov/whd/FOH/ch64/64c08"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transitionresponse.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hyperlink" Target="http://www.transitionresponse.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681" y="1916832"/>
            <a:ext cx="8610600" cy="3387725"/>
          </a:xfrm>
        </p:spPr>
        <p:txBody>
          <a:bodyPr>
            <a:normAutofit/>
          </a:bodyPr>
          <a:lstStyle/>
          <a:p>
            <a:pPr algn="r" eaLnBrk="1" fontAlgn="auto" hangingPunct="1">
              <a:spcAft>
                <a:spcPts val="0"/>
              </a:spcAft>
              <a:defRPr/>
            </a:pPr>
            <a:r>
              <a:rPr lang="en-US" sz="4000" cap="none" smtClean="0">
                <a:solidFill>
                  <a:schemeClr val="tx1"/>
                </a:solidFill>
              </a:rPr>
              <a:t/>
            </a:r>
            <a:br>
              <a:rPr lang="en-US" sz="4000" cap="none" smtClean="0">
                <a:solidFill>
                  <a:schemeClr val="tx1"/>
                </a:solidFill>
              </a:rPr>
            </a:br>
            <a:r>
              <a:rPr lang="en-US" sz="4000" cap="none" smtClean="0">
                <a:solidFill>
                  <a:schemeClr val="tx1"/>
                </a:solidFill>
              </a:rPr>
              <a:t/>
            </a:r>
            <a:br>
              <a:rPr lang="en-US" sz="4000" cap="none" smtClean="0">
                <a:solidFill>
                  <a:schemeClr val="tx1"/>
                </a:solidFill>
              </a:rPr>
            </a:br>
            <a:endParaRPr lang="en-US" sz="4000" dirty="0"/>
          </a:p>
        </p:txBody>
      </p:sp>
      <p:sp>
        <p:nvSpPr>
          <p:cNvPr id="25604" name="Content Placeholder 2"/>
          <p:cNvSpPr>
            <a:spLocks noGrp="1"/>
          </p:cNvSpPr>
          <p:nvPr>
            <p:ph type="subTitle" idx="1"/>
          </p:nvPr>
        </p:nvSpPr>
        <p:spPr>
          <a:xfrm>
            <a:off x="2557605" y="5229200"/>
            <a:ext cx="6457950" cy="1556792"/>
          </a:xfrm>
        </p:spPr>
        <p:txBody>
          <a:bodyPr>
            <a:normAutofit/>
          </a:bodyPr>
          <a:lstStyle/>
          <a:p>
            <a:pPr algn="r" eaLnBrk="1" hangingPunct="1"/>
            <a:r>
              <a:rPr lang="en-US" b="1" dirty="0" smtClean="0"/>
              <a:t>Youth Employment 101 for Educators</a:t>
            </a:r>
            <a:endParaRPr lang="en-US" b="1" dirty="0"/>
          </a:p>
          <a:p>
            <a:pPr algn="r" eaLnBrk="1" hangingPunct="1"/>
            <a:r>
              <a:rPr lang="en-US" b="1" dirty="0" smtClean="0"/>
              <a:t>Stipends, Wages, Internships</a:t>
            </a:r>
          </a:p>
        </p:txBody>
      </p:sp>
      <p:pic>
        <p:nvPicPr>
          <p:cNvPr id="25606" name="Picture 13" descr="090622__0024.JPG"/>
          <p:cNvPicPr>
            <a:picLocks noChangeAspect="1"/>
          </p:cNvPicPr>
          <p:nvPr/>
        </p:nvPicPr>
        <p:blipFill>
          <a:blip r:embed="rId3" cstate="print"/>
          <a:srcRect l="9340"/>
          <a:stretch>
            <a:fillRect/>
          </a:stretch>
        </p:blipFill>
        <p:spPr bwMode="auto">
          <a:xfrm>
            <a:off x="0" y="0"/>
            <a:ext cx="2451100" cy="1673225"/>
          </a:xfrm>
          <a:prstGeom prst="rect">
            <a:avLst/>
          </a:prstGeom>
          <a:noFill/>
          <a:ln w="9525">
            <a:noFill/>
            <a:miter lim="800000"/>
            <a:headEnd/>
            <a:tailEnd/>
          </a:ln>
        </p:spPr>
      </p:pic>
      <p:sp>
        <p:nvSpPr>
          <p:cNvPr id="25610" name="Slide Number Placeholder 10"/>
          <p:cNvSpPr>
            <a:spLocks noGrp="1"/>
          </p:cNvSpPr>
          <p:nvPr>
            <p:ph type="sldNum" sz="quarter" idx="12"/>
          </p:nvPr>
        </p:nvSpPr>
        <p:spPr bwMode="auto">
          <a:xfrm>
            <a:off x="1043608" y="0"/>
            <a:ext cx="387424" cy="392088"/>
          </a:xfrm>
          <a:noFill/>
          <a:ln>
            <a:miter lim="800000"/>
            <a:headEnd/>
            <a:tailEnd/>
          </a:ln>
        </p:spPr>
        <p:txBody>
          <a:bodyPr wrap="square" lIns="91440" tIns="45720" rIns="91440" bIns="45720" numCol="1" compatLnSpc="1">
            <a:prstTxWarp prst="textNoShape">
              <a:avLst/>
            </a:prstTxWarp>
            <a:normAutofit/>
          </a:bodyPr>
          <a:lstStyle/>
          <a:p>
            <a:fld id="{D27AFC97-CA71-4773-A6B4-5A0D8D2843D6}" type="slidenum">
              <a:rPr lang="en-US" sz="800" smtClean="0">
                <a:ea typeface="ＭＳ Ｐゴシック" pitchFamily="34" charset="-128"/>
              </a:rPr>
              <a:pPr/>
              <a:t>1</a:t>
            </a:fld>
            <a:endParaRPr lang="en-US" sz="800" dirty="0" smtClean="0">
              <a:ea typeface="ＭＳ Ｐゴシック" pitchFamily="34" charset="-128"/>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42038"/>
          <a:stretch/>
        </p:blipFill>
        <p:spPr>
          <a:xfrm>
            <a:off x="23564" y="2116832"/>
            <a:ext cx="9143999" cy="3275234"/>
          </a:xfrm>
          <a:prstGeom prst="rect">
            <a:avLst/>
          </a:prstGeom>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5183" y="2"/>
            <a:ext cx="2230965" cy="167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0380" y="-1"/>
            <a:ext cx="2083619" cy="164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2781" y="1"/>
            <a:ext cx="2547599"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2400" dirty="0" smtClean="0"/>
              <a:t>Should this experience be </a:t>
            </a:r>
            <a:r>
              <a:rPr lang="en-US" sz="2400" b="1" dirty="0" smtClean="0">
                <a:solidFill>
                  <a:srgbClr val="008080"/>
                </a:solidFill>
              </a:rPr>
              <a:t>paid</a:t>
            </a:r>
            <a:r>
              <a:rPr lang="en-US" sz="2400" dirty="0" smtClean="0"/>
              <a:t> or </a:t>
            </a:r>
            <a:r>
              <a:rPr lang="en-US" sz="2400" b="1" dirty="0" smtClean="0">
                <a:solidFill>
                  <a:srgbClr val="008080"/>
                </a:solidFill>
              </a:rPr>
              <a:t>unpaid</a:t>
            </a:r>
            <a:r>
              <a:rPr lang="en-US" sz="2400" dirty="0" smtClean="0"/>
              <a:t>?  </a:t>
            </a:r>
            <a:r>
              <a:rPr lang="en-US" sz="2400" b="1" dirty="0" smtClean="0">
                <a:solidFill>
                  <a:srgbClr val="008080"/>
                </a:solidFill>
              </a:rPr>
              <a:t>Why</a:t>
            </a:r>
            <a:r>
              <a:rPr lang="en-US" sz="2400" dirty="0" smtClean="0"/>
              <a:t> or </a:t>
            </a:r>
            <a:r>
              <a:rPr lang="en-US" sz="2400" b="1" dirty="0" smtClean="0">
                <a:solidFill>
                  <a:srgbClr val="008080"/>
                </a:solidFill>
              </a:rPr>
              <a:t>why not</a:t>
            </a:r>
            <a:r>
              <a:rPr lang="en-US" sz="2400" dirty="0" smtClean="0"/>
              <a:t>?</a:t>
            </a:r>
          </a:p>
          <a:p>
            <a:pPr marL="0" indent="0">
              <a:buNone/>
            </a:pPr>
            <a:endParaRPr lang="en-US" sz="800" dirty="0"/>
          </a:p>
          <a:p>
            <a:pPr marL="0" indent="0">
              <a:buNone/>
            </a:pPr>
            <a:r>
              <a:rPr lang="en-US" sz="2400" dirty="0" smtClean="0"/>
              <a:t>Beth should be </a:t>
            </a:r>
            <a:r>
              <a:rPr lang="en-US" sz="2400" b="1" dirty="0" smtClean="0">
                <a:solidFill>
                  <a:srgbClr val="008080"/>
                </a:solidFill>
              </a:rPr>
              <a:t>paid</a:t>
            </a:r>
            <a:r>
              <a:rPr lang="en-US" sz="2400" dirty="0" smtClean="0"/>
              <a:t> based upon the following reasons:</a:t>
            </a:r>
          </a:p>
          <a:p>
            <a:pPr marL="0" indent="0">
              <a:buNone/>
            </a:pPr>
            <a:endParaRPr lang="en-US" sz="800" dirty="0" smtClean="0"/>
          </a:p>
          <a:p>
            <a:pPr marL="457200" indent="-457200">
              <a:spcBef>
                <a:spcPts val="0"/>
              </a:spcBef>
              <a:buAutoNum type="arabicPeriod"/>
            </a:pPr>
            <a:r>
              <a:rPr lang="en-US" sz="2200" dirty="0" smtClean="0"/>
              <a:t>According </a:t>
            </a:r>
            <a:r>
              <a:rPr lang="en-US" sz="2200" dirty="0"/>
              <a:t>to the FLSA the experience needs to be similar to a </a:t>
            </a:r>
            <a:r>
              <a:rPr lang="en-US" sz="2200" dirty="0" smtClean="0"/>
              <a:t>training given in an educational environment</a:t>
            </a:r>
            <a:r>
              <a:rPr lang="en-US" sz="2200" dirty="0"/>
              <a:t> </a:t>
            </a:r>
            <a:r>
              <a:rPr lang="en-US" sz="1400" dirty="0" smtClean="0"/>
              <a:t>(no educational structure).</a:t>
            </a:r>
          </a:p>
          <a:p>
            <a:pPr marL="228600" indent="-228600">
              <a:spcBef>
                <a:spcPts val="0"/>
              </a:spcBef>
              <a:buFont typeface="+mj-lt"/>
              <a:buAutoNum type="arabicPeriod"/>
            </a:pPr>
            <a:endParaRPr lang="en-US" sz="800" dirty="0"/>
          </a:p>
          <a:p>
            <a:pPr marL="457200" indent="-457200">
              <a:spcBef>
                <a:spcPts val="0"/>
              </a:spcBef>
              <a:buFont typeface="+mj-lt"/>
              <a:buAutoNum type="arabicPeriod"/>
            </a:pPr>
            <a:r>
              <a:rPr lang="en-US" sz="2200" dirty="0"/>
              <a:t>No one is working with Beth, training her or monitoring her </a:t>
            </a:r>
            <a:r>
              <a:rPr lang="en-US" sz="2200" dirty="0" smtClean="0"/>
              <a:t>activities.</a:t>
            </a:r>
          </a:p>
          <a:p>
            <a:pPr marL="228600" indent="-228600">
              <a:spcBef>
                <a:spcPts val="0"/>
              </a:spcBef>
              <a:buFont typeface="+mj-lt"/>
              <a:buAutoNum type="arabicPeriod"/>
            </a:pPr>
            <a:endParaRPr lang="en-US" sz="800" dirty="0"/>
          </a:p>
          <a:p>
            <a:pPr marL="457200" indent="-457200">
              <a:spcBef>
                <a:spcPts val="0"/>
              </a:spcBef>
              <a:buFont typeface="+mj-lt"/>
              <a:buAutoNum type="arabicPeriod"/>
            </a:pPr>
            <a:r>
              <a:rPr lang="en-US" sz="2200" dirty="0"/>
              <a:t>If </a:t>
            </a:r>
            <a:r>
              <a:rPr lang="en-US" sz="2200" dirty="0" smtClean="0"/>
              <a:t>Beth wasn’t </a:t>
            </a:r>
            <a:r>
              <a:rPr lang="en-US" sz="2200" dirty="0"/>
              <a:t>doing this activity, another employee would have to do this </a:t>
            </a:r>
            <a:r>
              <a:rPr lang="en-US" sz="2200" dirty="0" smtClean="0"/>
              <a:t>work</a:t>
            </a:r>
            <a:r>
              <a:rPr lang="en-US" sz="1400" dirty="0" smtClean="0"/>
              <a:t> (displacing an employee).</a:t>
            </a:r>
          </a:p>
          <a:p>
            <a:pPr marL="228600" indent="-228600">
              <a:spcBef>
                <a:spcPts val="0"/>
              </a:spcBef>
              <a:buFont typeface="+mj-lt"/>
              <a:buAutoNum type="arabicPeriod"/>
            </a:pPr>
            <a:endParaRPr lang="en-US" sz="800" dirty="0"/>
          </a:p>
          <a:p>
            <a:pPr marL="457200" indent="-457200">
              <a:spcBef>
                <a:spcPts val="0"/>
              </a:spcBef>
              <a:buFont typeface="+mj-lt"/>
              <a:buAutoNum type="arabicPeriod"/>
            </a:pPr>
            <a:r>
              <a:rPr lang="en-US" sz="2200" dirty="0"/>
              <a:t>The employer is benefiting from Beth’s </a:t>
            </a:r>
            <a:r>
              <a:rPr lang="en-US" sz="2200" dirty="0" smtClean="0"/>
              <a:t>activities.</a:t>
            </a:r>
            <a:endParaRPr lang="en-US" sz="2200" dirty="0"/>
          </a:p>
          <a:p>
            <a:pPr marL="0" indent="0">
              <a:buNone/>
            </a:pPr>
            <a:endParaRPr lang="en-US" sz="2000" dirty="0"/>
          </a:p>
          <a:p>
            <a:pPr marL="0" indent="0">
              <a:buNone/>
            </a:pPr>
            <a:endParaRPr lang="en-US" sz="2400" dirty="0"/>
          </a:p>
          <a:p>
            <a:endParaRPr lang="en-US" sz="2400" dirty="0"/>
          </a:p>
          <a:p>
            <a:pPr marL="0" indent="0">
              <a:buNone/>
            </a:pPr>
            <a:endParaRPr lang="en-US" sz="3200" b="1" dirty="0" smtClean="0">
              <a:solidFill>
                <a:srgbClr val="008080"/>
              </a:solidFill>
            </a:endParaRPr>
          </a:p>
          <a:p>
            <a:pPr marL="366713" lvl="1" indent="0">
              <a:buNone/>
            </a:pPr>
            <a:endParaRPr lang="en-US" sz="20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10</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79512" y="260648"/>
            <a:ext cx="2771799" cy="992814"/>
          </a:xfrm>
          <a:prstGeom prst="rect">
            <a:avLst/>
          </a:prstGeom>
        </p:spPr>
      </p:pic>
      <p:sp>
        <p:nvSpPr>
          <p:cNvPr id="7" name="Title 1"/>
          <p:cNvSpPr>
            <a:spLocks noGrp="1"/>
          </p:cNvSpPr>
          <p:nvPr>
            <p:ph type="title"/>
          </p:nvPr>
        </p:nvSpPr>
        <p:spPr/>
        <p:txBody>
          <a:bodyPr/>
          <a:lstStyle/>
          <a:p>
            <a:r>
              <a:rPr lang="en-US" dirty="0" smtClean="0"/>
              <a:t>			</a:t>
            </a:r>
            <a:r>
              <a:rPr lang="en-US" sz="3200" b="1" dirty="0" smtClean="0">
                <a:solidFill>
                  <a:srgbClr val="008080"/>
                </a:solidFill>
              </a:rPr>
              <a:t>Paid or Unpaid Internships &amp; 			Work Experiences in General</a:t>
            </a:r>
            <a:endParaRPr lang="en-US" sz="3200" b="1" dirty="0">
              <a:solidFill>
                <a:srgbClr val="008080"/>
              </a:solidFill>
            </a:endParaRPr>
          </a:p>
        </p:txBody>
      </p:sp>
    </p:spTree>
    <p:extLst>
      <p:ext uri="{BB962C8B-B14F-4D97-AF65-F5344CB8AC3E}">
        <p14:creationId xmlns:p14="http://schemas.microsoft.com/office/powerpoint/2010/main" val="214288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				</a:t>
            </a:r>
            <a:endParaRPr lang="en-US" sz="3200" b="1" dirty="0">
              <a:solidFill>
                <a:srgbClr val="008080"/>
              </a:solidFill>
            </a:endParaRPr>
          </a:p>
        </p:txBody>
      </p:sp>
      <p:sp>
        <p:nvSpPr>
          <p:cNvPr id="3" name="Content Placeholder 2"/>
          <p:cNvSpPr>
            <a:spLocks noGrp="1"/>
          </p:cNvSpPr>
          <p:nvPr>
            <p:ph sz="quarter" idx="1"/>
          </p:nvPr>
        </p:nvSpPr>
        <p:spPr/>
        <p:txBody>
          <a:bodyPr/>
          <a:lstStyle/>
          <a:p>
            <a:pPr marL="0" indent="0">
              <a:buNone/>
            </a:pPr>
            <a:r>
              <a:rPr lang="en-US" sz="2000" b="1" dirty="0" smtClean="0">
                <a:solidFill>
                  <a:srgbClr val="008080"/>
                </a:solidFill>
              </a:rPr>
              <a:t>Do your work readiness programs, internships or work experience placements pass the FSLA test?</a:t>
            </a:r>
          </a:p>
          <a:p>
            <a:pPr marL="0" indent="0">
              <a:buNone/>
            </a:pPr>
            <a:r>
              <a:rPr lang="en-US" sz="1800" b="1" dirty="0" smtClean="0"/>
              <a:t>Case Study </a:t>
            </a:r>
            <a:r>
              <a:rPr lang="en-US" sz="2000" dirty="0" smtClean="0"/>
              <a:t>– </a:t>
            </a:r>
          </a:p>
          <a:p>
            <a:pPr marL="0" indent="0">
              <a:buNone/>
            </a:pPr>
            <a:r>
              <a:rPr lang="en-US" sz="2000" dirty="0" err="1" smtClean="0"/>
              <a:t>Josaun</a:t>
            </a:r>
            <a:r>
              <a:rPr lang="en-US" sz="2000" dirty="0" smtClean="0"/>
              <a:t> is 16 years old and enrolled in a summer work preparation program</a:t>
            </a:r>
            <a:r>
              <a:rPr lang="en-US" sz="2000" dirty="0"/>
              <a:t> </a:t>
            </a:r>
            <a:r>
              <a:rPr lang="en-US" sz="2000" dirty="0" smtClean="0"/>
              <a:t>at Ready for Work Unlimited.  In </a:t>
            </a:r>
            <a:r>
              <a:rPr lang="en-US" sz="2000" dirty="0"/>
              <a:t>order to </a:t>
            </a:r>
            <a:r>
              <a:rPr lang="en-US" sz="2000" dirty="0" smtClean="0"/>
              <a:t>remain in the program and be considered successful, </a:t>
            </a:r>
            <a:r>
              <a:rPr lang="en-US" sz="2000" dirty="0" err="1"/>
              <a:t>Josaun</a:t>
            </a:r>
            <a:r>
              <a:rPr lang="en-US" sz="2000" dirty="0"/>
              <a:t> must arrive on time, be respectful to others, work as part of a team, and complete the </a:t>
            </a:r>
            <a:r>
              <a:rPr lang="en-US" sz="2000" dirty="0" smtClean="0"/>
              <a:t>benchmarks expected of him.    </a:t>
            </a:r>
          </a:p>
          <a:p>
            <a:pPr marL="0" indent="0">
              <a:buNone/>
            </a:pPr>
            <a:endParaRPr lang="en-US" sz="800" dirty="0"/>
          </a:p>
          <a:p>
            <a:pPr marL="0" indent="0">
              <a:buNone/>
            </a:pPr>
            <a:r>
              <a:rPr lang="en-US" sz="2000" dirty="0" smtClean="0"/>
              <a:t>During the course of the program, which runs Monday – Friday from 9am – 3pm, </a:t>
            </a:r>
            <a:r>
              <a:rPr lang="en-US" sz="2000" dirty="0" err="1" smtClean="0"/>
              <a:t>Josaun</a:t>
            </a:r>
            <a:r>
              <a:rPr lang="en-US" sz="2000" dirty="0" smtClean="0"/>
              <a:t> will spend about 70% of his time engaging in job exploration activities and job shadowing opportunities.  Each week </a:t>
            </a:r>
            <a:r>
              <a:rPr lang="en-US" sz="2000" dirty="0" err="1" smtClean="0"/>
              <a:t>Josaun</a:t>
            </a:r>
            <a:r>
              <a:rPr lang="en-US" sz="2000" dirty="0" smtClean="0"/>
              <a:t> will be given a $100 gift card for successful participation.</a:t>
            </a:r>
          </a:p>
          <a:p>
            <a:pPr marL="0" indent="0">
              <a:buNone/>
            </a:pPr>
            <a:endParaRPr lang="en-US" sz="800" dirty="0" smtClean="0"/>
          </a:p>
          <a:p>
            <a:pPr marL="0" indent="0">
              <a:buNone/>
            </a:pPr>
            <a:r>
              <a:rPr lang="en-US" sz="2000" dirty="0" smtClean="0"/>
              <a:t>Is this </a:t>
            </a:r>
            <a:r>
              <a:rPr lang="en-US" sz="2000" b="1" dirty="0" smtClean="0">
                <a:solidFill>
                  <a:srgbClr val="008080"/>
                </a:solidFill>
              </a:rPr>
              <a:t>okay</a:t>
            </a:r>
            <a:r>
              <a:rPr lang="en-US" sz="2000" dirty="0" smtClean="0"/>
              <a:t>?  </a:t>
            </a:r>
            <a:r>
              <a:rPr lang="en-US" sz="2000" b="1" dirty="0" smtClean="0">
                <a:solidFill>
                  <a:srgbClr val="008080"/>
                </a:solidFill>
              </a:rPr>
              <a:t>Why </a:t>
            </a:r>
            <a:r>
              <a:rPr lang="en-US" sz="2000" dirty="0" smtClean="0"/>
              <a:t>or </a:t>
            </a:r>
            <a:r>
              <a:rPr lang="en-US" sz="2000" b="1" dirty="0" smtClean="0">
                <a:solidFill>
                  <a:srgbClr val="008080"/>
                </a:solidFill>
              </a:rPr>
              <a:t>why not</a:t>
            </a:r>
            <a:r>
              <a:rPr lang="en-US" sz="2000" dirty="0" smtClean="0"/>
              <a:t>?</a:t>
            </a:r>
          </a:p>
          <a:p>
            <a:pPr marL="0" indent="0">
              <a:buNone/>
            </a:pPr>
            <a:endParaRPr lang="en-US" sz="800" dirty="0"/>
          </a:p>
          <a:p>
            <a:endParaRPr lang="en-US" sz="2400" dirty="0"/>
          </a:p>
          <a:p>
            <a:pPr marL="0" indent="0">
              <a:buNone/>
            </a:pPr>
            <a:endParaRPr lang="en-US" sz="3200" b="1" dirty="0" smtClean="0">
              <a:solidFill>
                <a:srgbClr val="008080"/>
              </a:solidFill>
            </a:endParaRPr>
          </a:p>
          <a:p>
            <a:pPr marL="366713" lvl="1" indent="0">
              <a:buNone/>
            </a:pPr>
            <a:endParaRPr lang="en-US" sz="20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11</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
        <p:nvSpPr>
          <p:cNvPr id="7" name="Title 1"/>
          <p:cNvSpPr txBox="1">
            <a:spLocks/>
          </p:cNvSpPr>
          <p:nvPr/>
        </p:nvSpPr>
        <p:spPr bwMode="auto">
          <a:xfrm>
            <a:off x="589438" y="118846"/>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smtClean="0"/>
              <a:t>			</a:t>
            </a:r>
            <a:r>
              <a:rPr lang="en-US" sz="3200" b="1" smtClean="0">
                <a:solidFill>
                  <a:srgbClr val="008080"/>
                </a:solidFill>
              </a:rPr>
              <a:t>Paid or Unpaid Internships &amp; 			Work Experiences in General</a:t>
            </a:r>
            <a:endParaRPr lang="en-US" sz="3200" b="1" dirty="0">
              <a:solidFill>
                <a:srgbClr val="008080"/>
              </a:solidFill>
            </a:endParaRPr>
          </a:p>
        </p:txBody>
      </p:sp>
    </p:spTree>
    <p:extLst>
      <p:ext uri="{BB962C8B-B14F-4D97-AF65-F5344CB8AC3E}">
        <p14:creationId xmlns:p14="http://schemas.microsoft.com/office/powerpoint/2010/main" val="316603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				</a:t>
            </a:r>
            <a:endParaRPr lang="en-US" sz="3200" b="1" dirty="0">
              <a:solidFill>
                <a:srgbClr val="008080"/>
              </a:solidFill>
            </a:endParaRPr>
          </a:p>
        </p:txBody>
      </p:sp>
      <p:sp>
        <p:nvSpPr>
          <p:cNvPr id="3" name="Content Placeholder 2"/>
          <p:cNvSpPr>
            <a:spLocks noGrp="1"/>
          </p:cNvSpPr>
          <p:nvPr>
            <p:ph sz="quarter" idx="1"/>
          </p:nvPr>
        </p:nvSpPr>
        <p:spPr/>
        <p:txBody>
          <a:bodyPr/>
          <a:lstStyle/>
          <a:p>
            <a:pPr marL="0" indent="0">
              <a:buNone/>
            </a:pPr>
            <a:r>
              <a:rPr lang="en-US" sz="2800" dirty="0" smtClean="0"/>
              <a:t>Is this </a:t>
            </a:r>
            <a:r>
              <a:rPr lang="en-US" sz="2800" b="1" dirty="0" smtClean="0">
                <a:solidFill>
                  <a:srgbClr val="008080"/>
                </a:solidFill>
              </a:rPr>
              <a:t>okay</a:t>
            </a:r>
            <a:r>
              <a:rPr lang="en-US" sz="2800" dirty="0" smtClean="0"/>
              <a:t>?  </a:t>
            </a:r>
            <a:r>
              <a:rPr lang="en-US" sz="2800" b="1" dirty="0" smtClean="0">
                <a:solidFill>
                  <a:srgbClr val="008080"/>
                </a:solidFill>
              </a:rPr>
              <a:t>Why </a:t>
            </a:r>
            <a:r>
              <a:rPr lang="en-US" sz="2800" dirty="0" smtClean="0"/>
              <a:t>or </a:t>
            </a:r>
            <a:r>
              <a:rPr lang="en-US" sz="2800" b="1" dirty="0" smtClean="0">
                <a:solidFill>
                  <a:srgbClr val="008080"/>
                </a:solidFill>
              </a:rPr>
              <a:t>why not</a:t>
            </a:r>
            <a:r>
              <a:rPr lang="en-US" sz="2000" dirty="0" smtClean="0"/>
              <a:t>?</a:t>
            </a:r>
          </a:p>
          <a:p>
            <a:pPr marL="0" indent="0">
              <a:buNone/>
            </a:pPr>
            <a:endParaRPr lang="en-US" sz="800" dirty="0"/>
          </a:p>
          <a:p>
            <a:pPr marL="0" lvl="0" indent="0">
              <a:spcBef>
                <a:spcPct val="30000"/>
              </a:spcBef>
              <a:buClrTx/>
              <a:buSzTx/>
              <a:buNone/>
            </a:pPr>
            <a:r>
              <a:rPr lang="en-US" sz="2400" dirty="0" smtClean="0">
                <a:solidFill>
                  <a:prstClr val="black"/>
                </a:solidFill>
                <a:latin typeface="Calibri"/>
                <a:ea typeface="ＭＳ Ｐゴシック" charset="-128"/>
              </a:rPr>
              <a:t>This is </a:t>
            </a:r>
            <a:r>
              <a:rPr lang="en-US" sz="2400" b="1" dirty="0" smtClean="0">
                <a:solidFill>
                  <a:srgbClr val="008080"/>
                </a:solidFill>
                <a:latin typeface="Calibri"/>
                <a:ea typeface="ＭＳ Ｐゴシック" charset="-128"/>
              </a:rPr>
              <a:t>okay </a:t>
            </a:r>
            <a:r>
              <a:rPr lang="en-US" sz="2400" dirty="0" smtClean="0">
                <a:solidFill>
                  <a:prstClr val="black"/>
                </a:solidFill>
                <a:latin typeface="Calibri"/>
                <a:ea typeface="ＭＳ Ｐゴシック" charset="-128"/>
              </a:rPr>
              <a:t>because:</a:t>
            </a:r>
          </a:p>
          <a:p>
            <a:pPr marL="0" lvl="0" indent="0">
              <a:spcBef>
                <a:spcPct val="30000"/>
              </a:spcBef>
              <a:buClrTx/>
              <a:buSzTx/>
              <a:buNone/>
            </a:pPr>
            <a:endParaRPr lang="en-US" sz="800" dirty="0" smtClean="0">
              <a:solidFill>
                <a:prstClr val="black"/>
              </a:solidFill>
              <a:latin typeface="Calibri"/>
              <a:ea typeface="ＭＳ Ｐゴシック" charset="-128"/>
            </a:endParaRPr>
          </a:p>
          <a:p>
            <a:pPr marL="457200" lvl="0" indent="-457200">
              <a:spcBef>
                <a:spcPts val="0"/>
              </a:spcBef>
              <a:buClrTx/>
              <a:buFont typeface="+mj-lt"/>
              <a:buAutoNum type="arabicPeriod"/>
            </a:pPr>
            <a:r>
              <a:rPr lang="en-US" sz="2200" dirty="0" err="1" smtClean="0">
                <a:solidFill>
                  <a:prstClr val="black"/>
                </a:solidFill>
                <a:latin typeface="Calibri"/>
                <a:ea typeface="ＭＳ Ｐゴシック" charset="-128"/>
              </a:rPr>
              <a:t>Josaun</a:t>
            </a:r>
            <a:r>
              <a:rPr lang="en-US" sz="2200" dirty="0" smtClean="0">
                <a:solidFill>
                  <a:prstClr val="black"/>
                </a:solidFill>
                <a:latin typeface="Calibri"/>
                <a:ea typeface="ＭＳ Ｐゴシック" charset="-128"/>
              </a:rPr>
              <a:t> is not producing any work and no employer is benefitting.</a:t>
            </a:r>
          </a:p>
          <a:p>
            <a:pPr marL="228600" lvl="0" indent="-228600">
              <a:spcBef>
                <a:spcPts val="0"/>
              </a:spcBef>
              <a:buClrTx/>
              <a:buFont typeface="+mj-lt"/>
              <a:buAutoNum type="arabicPeriod"/>
            </a:pPr>
            <a:endParaRPr lang="en-US" sz="800" dirty="0" smtClean="0">
              <a:solidFill>
                <a:prstClr val="black"/>
              </a:solidFill>
              <a:latin typeface="Calibri"/>
              <a:ea typeface="ＭＳ Ｐゴシック" charset="-128"/>
            </a:endParaRPr>
          </a:p>
          <a:p>
            <a:pPr marL="457200" lvl="0" indent="-457200">
              <a:spcBef>
                <a:spcPts val="0"/>
              </a:spcBef>
              <a:buClrTx/>
              <a:buFont typeface="+mj-lt"/>
              <a:buAutoNum type="arabicPeriod"/>
            </a:pPr>
            <a:r>
              <a:rPr lang="en-US" sz="2200" dirty="0" err="1" smtClean="0">
                <a:solidFill>
                  <a:prstClr val="black"/>
                </a:solidFill>
                <a:latin typeface="Calibri"/>
                <a:ea typeface="ＭＳ Ｐゴシック" charset="-128"/>
              </a:rPr>
              <a:t>Josaun’s</a:t>
            </a:r>
            <a:r>
              <a:rPr lang="en-US" sz="2200" dirty="0" smtClean="0">
                <a:solidFill>
                  <a:prstClr val="black"/>
                </a:solidFill>
                <a:latin typeface="Calibri"/>
                <a:ea typeface="ＭＳ Ｐゴシック" charset="-128"/>
              </a:rPr>
              <a:t> program is geared to benefit of </a:t>
            </a:r>
            <a:r>
              <a:rPr lang="en-US" sz="2200" dirty="0" err="1" smtClean="0">
                <a:solidFill>
                  <a:prstClr val="black"/>
                </a:solidFill>
                <a:latin typeface="Calibri"/>
                <a:ea typeface="ＭＳ Ｐゴシック" charset="-128"/>
              </a:rPr>
              <a:t>Josaun</a:t>
            </a:r>
            <a:r>
              <a:rPr lang="en-US" sz="2200" dirty="0" smtClean="0">
                <a:solidFill>
                  <a:prstClr val="black"/>
                </a:solidFill>
                <a:latin typeface="Calibri"/>
                <a:ea typeface="ＭＳ Ｐゴシック" charset="-128"/>
              </a:rPr>
              <a:t>.</a:t>
            </a:r>
          </a:p>
          <a:p>
            <a:pPr marL="228600" lvl="0" indent="-228600">
              <a:spcBef>
                <a:spcPts val="0"/>
              </a:spcBef>
              <a:buClrTx/>
              <a:buFont typeface="+mj-lt"/>
              <a:buAutoNum type="arabicPeriod"/>
            </a:pPr>
            <a:endParaRPr lang="en-US" sz="800" dirty="0" smtClean="0">
              <a:solidFill>
                <a:prstClr val="black"/>
              </a:solidFill>
              <a:latin typeface="Calibri"/>
              <a:ea typeface="ＭＳ Ｐゴシック" charset="-128"/>
            </a:endParaRPr>
          </a:p>
          <a:p>
            <a:pPr marL="457200" lvl="0" indent="-457200">
              <a:spcBef>
                <a:spcPts val="0"/>
              </a:spcBef>
              <a:buClrTx/>
              <a:buFont typeface="+mj-lt"/>
              <a:buAutoNum type="arabicPeriod"/>
            </a:pPr>
            <a:r>
              <a:rPr lang="en-US" sz="2200" dirty="0" err="1" smtClean="0">
                <a:solidFill>
                  <a:prstClr val="black"/>
                </a:solidFill>
                <a:latin typeface="Calibri"/>
                <a:ea typeface="ＭＳ Ｐゴシック" charset="-128"/>
              </a:rPr>
              <a:t>Josaun</a:t>
            </a:r>
            <a:r>
              <a:rPr lang="en-US" sz="2200" dirty="0" smtClean="0">
                <a:solidFill>
                  <a:prstClr val="black"/>
                </a:solidFill>
                <a:latin typeface="Calibri"/>
                <a:ea typeface="ＭＳ Ｐゴシック" charset="-128"/>
              </a:rPr>
              <a:t> is provided a gift card for achieving milestones set forth in his program, which are designed to give him career exploration and positively develop his work attitudes.</a:t>
            </a:r>
            <a:endParaRPr lang="en-US" sz="2200" dirty="0">
              <a:solidFill>
                <a:prstClr val="black"/>
              </a:solidFill>
              <a:latin typeface="Calibri"/>
              <a:ea typeface="ＭＳ Ｐゴシック" charset="-128"/>
            </a:endParaRPr>
          </a:p>
          <a:p>
            <a:endParaRPr lang="en-US" sz="2400" dirty="0"/>
          </a:p>
          <a:p>
            <a:pPr marL="0" indent="0">
              <a:buNone/>
            </a:pPr>
            <a:endParaRPr lang="en-US" sz="3200" b="1" dirty="0" smtClean="0">
              <a:solidFill>
                <a:srgbClr val="008080"/>
              </a:solidFill>
            </a:endParaRPr>
          </a:p>
          <a:p>
            <a:pPr marL="366713" lvl="1" indent="0">
              <a:buNone/>
            </a:pPr>
            <a:endParaRPr lang="en-US" sz="20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12</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
        <p:nvSpPr>
          <p:cNvPr id="7" name="Title 1"/>
          <p:cNvSpPr txBox="1">
            <a:spLocks/>
          </p:cNvSpPr>
          <p:nvPr/>
        </p:nvSpPr>
        <p:spPr bwMode="auto">
          <a:xfrm>
            <a:off x="589438" y="118846"/>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smtClean="0"/>
              <a:t>			</a:t>
            </a:r>
            <a:r>
              <a:rPr lang="en-US" sz="3200" b="1" smtClean="0">
                <a:solidFill>
                  <a:srgbClr val="008080"/>
                </a:solidFill>
              </a:rPr>
              <a:t>Paid or Unpaid Internships &amp; 			Work Experiences in General</a:t>
            </a:r>
            <a:endParaRPr lang="en-US" sz="3200" b="1" dirty="0">
              <a:solidFill>
                <a:srgbClr val="008080"/>
              </a:solidFill>
            </a:endParaRPr>
          </a:p>
        </p:txBody>
      </p:sp>
    </p:spTree>
    <p:extLst>
      <p:ext uri="{BB962C8B-B14F-4D97-AF65-F5344CB8AC3E}">
        <p14:creationId xmlns:p14="http://schemas.microsoft.com/office/powerpoint/2010/main" val="372497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b="1" dirty="0" smtClean="0">
                <a:solidFill>
                  <a:srgbClr val="008080"/>
                </a:solidFill>
              </a:rPr>
              <a:t> </a:t>
            </a:r>
            <a:endParaRPr lang="en-US" sz="3200" b="1" dirty="0">
              <a:solidFill>
                <a:srgbClr val="008080"/>
              </a:solidFill>
            </a:endParaRPr>
          </a:p>
        </p:txBody>
      </p:sp>
      <p:sp>
        <p:nvSpPr>
          <p:cNvPr id="3" name="Content Placeholder 2"/>
          <p:cNvSpPr>
            <a:spLocks noGrp="1"/>
          </p:cNvSpPr>
          <p:nvPr>
            <p:ph sz="quarter" idx="1"/>
          </p:nvPr>
        </p:nvSpPr>
        <p:spPr>
          <a:xfrm>
            <a:off x="467544" y="1916832"/>
            <a:ext cx="8153400" cy="4437112"/>
          </a:xfrm>
        </p:spPr>
        <p:txBody>
          <a:bodyPr/>
          <a:lstStyle/>
          <a:p>
            <a:pPr marL="0" indent="0">
              <a:buNone/>
            </a:pPr>
            <a:r>
              <a:rPr lang="en-US" sz="2800" b="1" dirty="0" smtClean="0">
                <a:solidFill>
                  <a:srgbClr val="008080"/>
                </a:solidFill>
              </a:rPr>
              <a:t>DOL’s Wage and Hour Division</a:t>
            </a:r>
          </a:p>
          <a:p>
            <a:pPr marL="0" indent="0">
              <a:buNone/>
            </a:pPr>
            <a:r>
              <a:rPr lang="en-US" sz="2800" dirty="0" smtClean="0"/>
              <a:t>Field Operations Handbook </a:t>
            </a:r>
            <a:r>
              <a:rPr lang="en-US" sz="2400" dirty="0" smtClean="0"/>
              <a:t>(http://www.dol.gov/whd/FOH/ch64/64c08.htm)</a:t>
            </a:r>
            <a:endParaRPr lang="en-US" sz="2800" dirty="0" smtClean="0"/>
          </a:p>
          <a:p>
            <a:pPr marL="0" indent="0">
              <a:buNone/>
            </a:pPr>
            <a:endParaRPr lang="en-US" sz="1200" b="1" dirty="0" smtClean="0">
              <a:solidFill>
                <a:srgbClr val="008080"/>
              </a:solidFill>
            </a:endParaRPr>
          </a:p>
          <a:p>
            <a:pPr marL="366713" lvl="1" indent="0">
              <a:buNone/>
            </a:pPr>
            <a:r>
              <a:rPr lang="en-US" sz="2400" b="1" dirty="0" smtClean="0"/>
              <a:t>FOH</a:t>
            </a:r>
            <a:r>
              <a:rPr lang="en-US" sz="2400" dirty="0" smtClean="0"/>
              <a:t> Field Operations Handbook</a:t>
            </a:r>
          </a:p>
          <a:p>
            <a:pPr marL="366713" lvl="1" indent="0">
              <a:buNone/>
            </a:pPr>
            <a:r>
              <a:rPr lang="en-US" sz="2400" dirty="0"/>
              <a:t>	</a:t>
            </a:r>
            <a:r>
              <a:rPr lang="en-US" sz="2400" b="1" u="sng" dirty="0" smtClean="0"/>
              <a:t>Chapter 64 </a:t>
            </a:r>
            <a:r>
              <a:rPr lang="en-US" sz="2400" dirty="0" smtClean="0"/>
              <a:t>Employment of Workers with Disabilities at </a:t>
            </a:r>
          </a:p>
          <a:p>
            <a:pPr marL="366713" lvl="1" indent="0">
              <a:buNone/>
            </a:pPr>
            <a:r>
              <a:rPr lang="en-US" sz="2400" dirty="0"/>
              <a:t>	</a:t>
            </a:r>
            <a:r>
              <a:rPr lang="en-US" sz="2400" dirty="0" smtClean="0"/>
              <a:t>Special Minimum Wages under Section 14(c)</a:t>
            </a:r>
          </a:p>
          <a:p>
            <a:pPr marL="366713" lvl="1" indent="0">
              <a:buNone/>
            </a:pPr>
            <a:r>
              <a:rPr lang="en-US" sz="2400" dirty="0" smtClean="0"/>
              <a:t>	</a:t>
            </a:r>
            <a:r>
              <a:rPr lang="en-US" sz="2400" b="1" u="sng" dirty="0" smtClean="0"/>
              <a:t>Section 64c </a:t>
            </a:r>
            <a:r>
              <a:rPr lang="en-US" sz="2400" dirty="0" smtClean="0"/>
              <a:t>Employment Relationship</a:t>
            </a:r>
          </a:p>
          <a:p>
            <a:pPr marL="366713" lvl="1" indent="0">
              <a:buNone/>
            </a:pPr>
            <a:endParaRPr lang="en-US" sz="2400" dirty="0" smtClean="0"/>
          </a:p>
          <a:p>
            <a:pPr marL="46038" indent="0">
              <a:buNone/>
            </a:pPr>
            <a:r>
              <a:rPr lang="en-US" sz="2700" b="1" dirty="0" smtClean="0">
                <a:solidFill>
                  <a:srgbClr val="008080"/>
                </a:solidFill>
              </a:rPr>
              <a:t>Community Based-Vocational Education </a:t>
            </a:r>
            <a:r>
              <a:rPr lang="en-US" sz="2700" dirty="0" smtClean="0"/>
              <a:t>is an option!</a:t>
            </a:r>
          </a:p>
          <a:p>
            <a:pPr marL="366713" lvl="1" indent="0">
              <a:buNone/>
            </a:pPr>
            <a:endParaRPr lang="en-US" sz="1200" dirty="0" smtClean="0"/>
          </a:p>
          <a:p>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13</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
        <p:nvSpPr>
          <p:cNvPr id="7" name="Title 1"/>
          <p:cNvSpPr txBox="1">
            <a:spLocks/>
          </p:cNvSpPr>
          <p:nvPr/>
        </p:nvSpPr>
        <p:spPr bwMode="auto">
          <a:xfrm>
            <a:off x="589438" y="118846"/>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dirty="0" smtClean="0"/>
              <a:t>			</a:t>
            </a:r>
            <a:r>
              <a:rPr lang="en-US" sz="3200" b="1" dirty="0" smtClean="0">
                <a:solidFill>
                  <a:srgbClr val="008080"/>
                </a:solidFill>
              </a:rPr>
              <a:t>Fair Labor Standards Act </a:t>
            </a:r>
          </a:p>
          <a:p>
            <a:r>
              <a:rPr lang="en-US" sz="3200" b="1" dirty="0" smtClean="0">
                <a:solidFill>
                  <a:srgbClr val="008080"/>
                </a:solidFill>
              </a:rPr>
              <a:t>			Training Agreement of 1992</a:t>
            </a:r>
            <a:endParaRPr lang="en-US" sz="3200" b="1" dirty="0">
              <a:solidFill>
                <a:srgbClr val="008080"/>
              </a:solidFill>
            </a:endParaRPr>
          </a:p>
        </p:txBody>
      </p:sp>
    </p:spTree>
    <p:extLst>
      <p:ext uri="{BB962C8B-B14F-4D97-AF65-F5344CB8AC3E}">
        <p14:creationId xmlns:p14="http://schemas.microsoft.com/office/powerpoint/2010/main" val="805083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b="1" dirty="0" smtClean="0">
                <a:solidFill>
                  <a:srgbClr val="008080"/>
                </a:solidFill>
              </a:rPr>
              <a:t> </a:t>
            </a:r>
            <a:endParaRPr lang="en-US" sz="3200" b="1" dirty="0">
              <a:solidFill>
                <a:srgbClr val="008080"/>
              </a:solidFill>
            </a:endParaRPr>
          </a:p>
        </p:txBody>
      </p:sp>
      <p:sp>
        <p:nvSpPr>
          <p:cNvPr id="3" name="Content Placeholder 2"/>
          <p:cNvSpPr>
            <a:spLocks noGrp="1"/>
          </p:cNvSpPr>
          <p:nvPr>
            <p:ph sz="quarter" idx="1"/>
          </p:nvPr>
        </p:nvSpPr>
        <p:spPr>
          <a:xfrm>
            <a:off x="467544" y="1700808"/>
            <a:ext cx="8153400" cy="4437112"/>
          </a:xfrm>
        </p:spPr>
        <p:txBody>
          <a:bodyPr/>
          <a:lstStyle/>
          <a:p>
            <a:pPr marL="0" indent="0">
              <a:buNone/>
            </a:pPr>
            <a:r>
              <a:rPr lang="en-US" sz="2400" b="1" dirty="0" smtClean="0">
                <a:solidFill>
                  <a:srgbClr val="008080"/>
                </a:solidFill>
              </a:rPr>
              <a:t>What is it?</a:t>
            </a:r>
          </a:p>
          <a:p>
            <a:pPr marL="0" indent="0">
              <a:buNone/>
            </a:pPr>
            <a:r>
              <a:rPr lang="en-US" sz="2000" dirty="0" smtClean="0"/>
              <a:t>The delivery of non-paid vocational education and training in work settings in the community to students ages 14 and older with disabilities.  </a:t>
            </a:r>
          </a:p>
          <a:p>
            <a:pPr marL="0" indent="0">
              <a:buNone/>
            </a:pPr>
            <a:endParaRPr lang="en-US" sz="800" dirty="0"/>
          </a:p>
          <a:p>
            <a:pPr marL="0" indent="0">
              <a:buNone/>
            </a:pPr>
            <a:r>
              <a:rPr lang="en-US" sz="2400" b="1" dirty="0" smtClean="0">
                <a:solidFill>
                  <a:srgbClr val="008080"/>
                </a:solidFill>
              </a:rPr>
              <a:t>Allowable Activities?</a:t>
            </a:r>
          </a:p>
          <a:p>
            <a:r>
              <a:rPr lang="en-US" sz="2400" dirty="0" smtClean="0"/>
              <a:t>Vocational Exploration</a:t>
            </a:r>
          </a:p>
          <a:p>
            <a:r>
              <a:rPr lang="en-US" sz="2400" dirty="0" smtClean="0"/>
              <a:t>Assessment</a:t>
            </a:r>
          </a:p>
          <a:p>
            <a:r>
              <a:rPr lang="en-US" sz="2400" dirty="0" smtClean="0"/>
              <a:t>Training experiences …</a:t>
            </a:r>
          </a:p>
          <a:p>
            <a:pPr marL="0" indent="0">
              <a:buNone/>
            </a:pPr>
            <a:endParaRPr lang="en-US" sz="800" dirty="0" smtClean="0"/>
          </a:p>
          <a:p>
            <a:pPr marL="0" indent="0">
              <a:buNone/>
            </a:pPr>
            <a:r>
              <a:rPr lang="en-US" sz="2000" dirty="0" smtClean="0"/>
              <a:t>…for the purpose of identifying vocational interests, assessing skills and training needs and the opportunity to develop the work attitudes AND aptitudes needed to gain employment.</a:t>
            </a:r>
          </a:p>
          <a:p>
            <a:pPr marL="0" lvl="0" indent="0">
              <a:buClr>
                <a:srgbClr val="B0CCB0"/>
              </a:buClr>
              <a:buNone/>
            </a:pPr>
            <a:r>
              <a:rPr lang="en-US" sz="1000" b="1" dirty="0">
                <a:solidFill>
                  <a:srgbClr val="008080"/>
                </a:solidFill>
              </a:rPr>
              <a:t>SOURCE:  </a:t>
            </a:r>
            <a:r>
              <a:rPr lang="en-US" sz="1000" dirty="0">
                <a:solidFill>
                  <a:prstClr val="black"/>
                </a:solidFill>
              </a:rPr>
              <a:t>Judith L. </a:t>
            </a:r>
            <a:r>
              <a:rPr lang="en-US" sz="1000" dirty="0" err="1">
                <a:solidFill>
                  <a:prstClr val="black"/>
                </a:solidFill>
              </a:rPr>
              <a:t>Imperatore</a:t>
            </a:r>
            <a:r>
              <a:rPr lang="en-US" sz="1000" dirty="0">
                <a:solidFill>
                  <a:prstClr val="black"/>
                </a:solidFill>
              </a:rPr>
              <a:t>, </a:t>
            </a:r>
            <a:r>
              <a:rPr lang="en-US" sz="1000" dirty="0" err="1">
                <a:solidFill>
                  <a:prstClr val="black"/>
                </a:solidFill>
              </a:rPr>
              <a:t>M.Ed</a:t>
            </a:r>
            <a:r>
              <a:rPr lang="en-US" sz="1000" dirty="0">
                <a:solidFill>
                  <a:prstClr val="black"/>
                </a:solidFill>
              </a:rPr>
              <a:t> – </a:t>
            </a:r>
            <a:r>
              <a:rPr lang="en-US" sz="1000" dirty="0" smtClean="0">
                <a:hlinkClick r:id="rId3"/>
              </a:rPr>
              <a:t>www.transitionresponse.com</a:t>
            </a:r>
            <a:r>
              <a:rPr lang="en-US" sz="1000" dirty="0" smtClean="0"/>
              <a:t> - Making </a:t>
            </a:r>
            <a:r>
              <a:rPr lang="en-US" sz="1000" dirty="0"/>
              <a:t>Careers </a:t>
            </a:r>
            <a:r>
              <a:rPr lang="en-US" sz="1000" dirty="0" smtClean="0"/>
              <a:t>Happen, 2013</a:t>
            </a:r>
            <a:endParaRPr lang="en-US" sz="1000" b="1" dirty="0"/>
          </a:p>
          <a:p>
            <a:pPr marL="0" indent="0">
              <a:buNone/>
            </a:pPr>
            <a:endParaRPr lang="en-US" sz="2000" dirty="0" smtClean="0"/>
          </a:p>
          <a:p>
            <a:pPr marL="0" indent="0">
              <a:buNone/>
            </a:pPr>
            <a:endParaRPr lang="en-US" sz="2000" dirty="0" smtClean="0"/>
          </a:p>
          <a:p>
            <a:endParaRPr lang="en-US" sz="2400" b="1" dirty="0" smtClean="0">
              <a:solidFill>
                <a:srgbClr val="008080"/>
              </a:solidFill>
            </a:endParaRPr>
          </a:p>
          <a:p>
            <a:pPr marL="0" indent="0">
              <a:buNone/>
            </a:pPr>
            <a:endParaRPr lang="en-US" sz="2400" b="1" dirty="0" smtClean="0">
              <a:solidFill>
                <a:srgbClr val="008080"/>
              </a:solidFill>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14</a:t>
            </a:fld>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
        <p:nvSpPr>
          <p:cNvPr id="7" name="Title 1"/>
          <p:cNvSpPr txBox="1">
            <a:spLocks/>
          </p:cNvSpPr>
          <p:nvPr/>
        </p:nvSpPr>
        <p:spPr bwMode="auto">
          <a:xfrm>
            <a:off x="589438" y="118846"/>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dirty="0" smtClean="0"/>
              <a:t>			</a:t>
            </a:r>
            <a:r>
              <a:rPr lang="en-US" sz="3200" b="1" dirty="0" smtClean="0">
                <a:solidFill>
                  <a:srgbClr val="008080"/>
                </a:solidFill>
              </a:rPr>
              <a:t>Community Based Vocational 			Education Guidelines</a:t>
            </a:r>
            <a:endParaRPr lang="en-US" sz="3200" b="1" dirty="0">
              <a:solidFill>
                <a:srgbClr val="008080"/>
              </a:solidFill>
            </a:endParaRPr>
          </a:p>
        </p:txBody>
      </p:sp>
    </p:spTree>
    <p:extLst>
      <p:ext uri="{BB962C8B-B14F-4D97-AF65-F5344CB8AC3E}">
        <p14:creationId xmlns:p14="http://schemas.microsoft.com/office/powerpoint/2010/main" val="3078106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8846"/>
            <a:ext cx="8153400" cy="990600"/>
          </a:xfrm>
        </p:spPr>
        <p:txBody>
          <a:bodyPr/>
          <a:lstStyle/>
          <a:p>
            <a:pPr algn="r"/>
            <a:r>
              <a:rPr lang="en-US" dirty="0" smtClean="0"/>
              <a:t>			  </a:t>
            </a:r>
            <a:r>
              <a:rPr lang="en-US" dirty="0" smtClean="0">
                <a:solidFill>
                  <a:srgbClr val="008080"/>
                </a:solidFill>
              </a:rPr>
              <a:t>  </a:t>
            </a:r>
            <a:r>
              <a:rPr lang="en-US" sz="3200" dirty="0" smtClean="0">
                <a:solidFill>
                  <a:srgbClr val="008080"/>
                </a:solidFill>
              </a:rPr>
              <a:t>Work Attitude is Our Job and Employers #1 Complaint!</a:t>
            </a:r>
            <a:endParaRPr lang="en-US" sz="3200" b="1" dirty="0">
              <a:solidFill>
                <a:srgbClr val="008080"/>
              </a:solidFill>
            </a:endParaRPr>
          </a:p>
        </p:txBody>
      </p:sp>
      <p:sp>
        <p:nvSpPr>
          <p:cNvPr id="3" name="Content Placeholder 2"/>
          <p:cNvSpPr>
            <a:spLocks noGrp="1"/>
          </p:cNvSpPr>
          <p:nvPr>
            <p:ph sz="quarter" idx="1"/>
          </p:nvPr>
        </p:nvSpPr>
        <p:spPr>
          <a:xfrm>
            <a:off x="179512" y="2564904"/>
            <a:ext cx="4536504" cy="4176463"/>
          </a:xfrm>
        </p:spPr>
        <p:txBody>
          <a:bodyPr/>
          <a:lstStyle/>
          <a:p>
            <a:pPr marL="0" lvl="1" indent="0">
              <a:buNone/>
            </a:pPr>
            <a:r>
              <a:rPr lang="en-US" sz="2400" b="1" dirty="0" smtClean="0">
                <a:solidFill>
                  <a:srgbClr val="008080"/>
                </a:solidFill>
              </a:rPr>
              <a:t>The </a:t>
            </a:r>
            <a:r>
              <a:rPr lang="en-US" sz="2400" b="1" dirty="0">
                <a:solidFill>
                  <a:srgbClr val="008080"/>
                </a:solidFill>
              </a:rPr>
              <a:t>student </a:t>
            </a:r>
            <a:r>
              <a:rPr lang="en-US" sz="2400" b="1" dirty="0" smtClean="0">
                <a:solidFill>
                  <a:srgbClr val="008080"/>
                </a:solidFill>
              </a:rPr>
              <a:t>should:</a:t>
            </a:r>
          </a:p>
          <a:p>
            <a:pPr marL="0" lvl="1" indent="0">
              <a:spcBef>
                <a:spcPts val="0"/>
              </a:spcBef>
              <a:buNone/>
            </a:pPr>
            <a:endParaRPr lang="en-US" sz="800" b="1" dirty="0">
              <a:solidFill>
                <a:srgbClr val="008080"/>
              </a:solidFill>
            </a:endParaRPr>
          </a:p>
          <a:p>
            <a:pPr marL="0" lvl="1" indent="0">
              <a:spcBef>
                <a:spcPts val="0"/>
              </a:spcBef>
              <a:buNone/>
            </a:pPr>
            <a:r>
              <a:rPr lang="en-US" sz="1800" dirty="0"/>
              <a:t>• Come to work on </a:t>
            </a:r>
            <a:r>
              <a:rPr lang="en-US" sz="1800" dirty="0" smtClean="0"/>
              <a:t>time</a:t>
            </a:r>
          </a:p>
          <a:p>
            <a:pPr marL="0" lvl="1" indent="0">
              <a:spcBef>
                <a:spcPts val="0"/>
              </a:spcBef>
              <a:buNone/>
            </a:pPr>
            <a:endParaRPr lang="en-US" sz="400" dirty="0"/>
          </a:p>
          <a:p>
            <a:pPr marL="0" lvl="1" indent="0">
              <a:spcBef>
                <a:spcPts val="0"/>
              </a:spcBef>
              <a:buNone/>
            </a:pPr>
            <a:r>
              <a:rPr lang="en-US" sz="1800" dirty="0"/>
              <a:t>• Be a team </a:t>
            </a:r>
            <a:r>
              <a:rPr lang="en-US" sz="1800" dirty="0" smtClean="0"/>
              <a:t>player</a:t>
            </a:r>
          </a:p>
          <a:p>
            <a:pPr marL="0" lvl="1" indent="0">
              <a:spcBef>
                <a:spcPts val="0"/>
              </a:spcBef>
              <a:buNone/>
            </a:pPr>
            <a:endParaRPr lang="en-US" sz="400" dirty="0"/>
          </a:p>
          <a:p>
            <a:pPr marL="0" lvl="1" indent="0">
              <a:spcBef>
                <a:spcPts val="0"/>
              </a:spcBef>
              <a:buNone/>
            </a:pPr>
            <a:r>
              <a:rPr lang="en-US" sz="1800" dirty="0"/>
              <a:t>• Be positive (don’t complain or whine</a:t>
            </a:r>
            <a:r>
              <a:rPr lang="en-US" sz="1800" dirty="0" smtClean="0"/>
              <a:t>)</a:t>
            </a:r>
          </a:p>
          <a:p>
            <a:pPr marL="0" lvl="1" indent="0">
              <a:spcBef>
                <a:spcPts val="0"/>
              </a:spcBef>
              <a:buNone/>
            </a:pPr>
            <a:endParaRPr lang="en-US" sz="400" dirty="0" smtClean="0"/>
          </a:p>
          <a:p>
            <a:pPr marL="0" lvl="1" indent="0">
              <a:spcBef>
                <a:spcPts val="0"/>
              </a:spcBef>
              <a:buNone/>
            </a:pPr>
            <a:endParaRPr lang="en-US" sz="200" dirty="0"/>
          </a:p>
          <a:p>
            <a:pPr marL="0" lvl="1" indent="0">
              <a:spcBef>
                <a:spcPts val="0"/>
              </a:spcBef>
              <a:buNone/>
            </a:pPr>
            <a:r>
              <a:rPr lang="en-US" sz="1800" dirty="0"/>
              <a:t>• Ask for help when </a:t>
            </a:r>
            <a:r>
              <a:rPr lang="en-US" sz="1800" dirty="0" smtClean="0"/>
              <a:t>needed</a:t>
            </a:r>
          </a:p>
          <a:p>
            <a:pPr marL="0" lvl="1" indent="0">
              <a:spcBef>
                <a:spcPts val="0"/>
              </a:spcBef>
              <a:buNone/>
            </a:pPr>
            <a:endParaRPr lang="en-US" sz="400" dirty="0"/>
          </a:p>
          <a:p>
            <a:pPr marL="0" lvl="1" indent="0">
              <a:spcBef>
                <a:spcPts val="0"/>
              </a:spcBef>
              <a:buNone/>
            </a:pPr>
            <a:r>
              <a:rPr lang="en-US" sz="1800" dirty="0"/>
              <a:t>• Be courteous and </a:t>
            </a:r>
            <a:r>
              <a:rPr lang="en-US" sz="1800" dirty="0" smtClean="0"/>
              <a:t>friendly</a:t>
            </a:r>
          </a:p>
          <a:p>
            <a:pPr marL="0" lvl="1" indent="0">
              <a:spcBef>
                <a:spcPts val="0"/>
              </a:spcBef>
              <a:buNone/>
            </a:pPr>
            <a:endParaRPr lang="en-US" sz="400" dirty="0"/>
          </a:p>
          <a:p>
            <a:pPr marL="0" lvl="1" indent="0">
              <a:spcBef>
                <a:spcPts val="0"/>
              </a:spcBef>
              <a:buNone/>
            </a:pPr>
            <a:r>
              <a:rPr lang="en-US" sz="1800" dirty="0"/>
              <a:t>• Use office equipment for </a:t>
            </a:r>
            <a:r>
              <a:rPr lang="en-US" sz="1800" dirty="0" smtClean="0"/>
              <a:t>work-</a:t>
            </a:r>
          </a:p>
          <a:p>
            <a:pPr marL="0" lvl="1" indent="0">
              <a:spcBef>
                <a:spcPts val="0"/>
              </a:spcBef>
              <a:buNone/>
            </a:pPr>
            <a:r>
              <a:rPr lang="en-US" sz="1800" dirty="0"/>
              <a:t> </a:t>
            </a:r>
            <a:r>
              <a:rPr lang="en-US" sz="1800" dirty="0" smtClean="0"/>
              <a:t>  related </a:t>
            </a:r>
            <a:r>
              <a:rPr lang="en-US" sz="1800" dirty="0"/>
              <a:t>tasks </a:t>
            </a:r>
            <a:r>
              <a:rPr lang="en-US" sz="1800" dirty="0" smtClean="0"/>
              <a:t>only</a:t>
            </a:r>
          </a:p>
          <a:p>
            <a:pPr marL="0" lvl="1" indent="0">
              <a:spcBef>
                <a:spcPts val="0"/>
              </a:spcBef>
              <a:buNone/>
            </a:pPr>
            <a:endParaRPr lang="en-US" sz="400" dirty="0"/>
          </a:p>
          <a:p>
            <a:pPr marL="0" lvl="1" indent="0">
              <a:spcBef>
                <a:spcPts val="0"/>
              </a:spcBef>
              <a:buNone/>
            </a:pPr>
            <a:r>
              <a:rPr lang="en-US" sz="1800" dirty="0"/>
              <a:t>• When voicing concerns, be </a:t>
            </a:r>
            <a:r>
              <a:rPr lang="en-US" sz="1800" dirty="0" smtClean="0"/>
              <a:t>respectful</a:t>
            </a:r>
          </a:p>
          <a:p>
            <a:pPr marL="0" lvl="1" indent="0">
              <a:spcBef>
                <a:spcPts val="0"/>
              </a:spcBef>
              <a:buNone/>
            </a:pPr>
            <a:endParaRPr lang="en-US" sz="400" dirty="0"/>
          </a:p>
          <a:p>
            <a:pPr marL="0" lvl="1" indent="0">
              <a:spcBef>
                <a:spcPts val="0"/>
              </a:spcBef>
              <a:buNone/>
            </a:pPr>
            <a:r>
              <a:rPr lang="en-US" sz="1800" dirty="0"/>
              <a:t>• Show respect for yourself and </a:t>
            </a:r>
            <a:r>
              <a:rPr lang="en-US" sz="1800" dirty="0" smtClean="0"/>
              <a:t>others</a:t>
            </a:r>
          </a:p>
          <a:p>
            <a:pPr marL="0" lvl="1" indent="0">
              <a:spcBef>
                <a:spcPts val="0"/>
              </a:spcBef>
              <a:buNone/>
            </a:pPr>
            <a:endParaRPr lang="en-US" sz="400" dirty="0" smtClean="0"/>
          </a:p>
          <a:p>
            <a:pPr marL="0" lvl="1" indent="0">
              <a:spcBef>
                <a:spcPts val="0"/>
              </a:spcBef>
              <a:buNone/>
            </a:pPr>
            <a:r>
              <a:rPr lang="en-US" sz="1800" dirty="0"/>
              <a:t>• </a:t>
            </a:r>
            <a:r>
              <a:rPr lang="en-US" sz="1800" dirty="0" smtClean="0"/>
              <a:t>Use good personal hygiene</a:t>
            </a:r>
          </a:p>
          <a:p>
            <a:pPr marL="0" lvl="1" indent="0">
              <a:spcBef>
                <a:spcPts val="0"/>
              </a:spcBef>
              <a:buNone/>
            </a:pPr>
            <a:endParaRPr lang="en-US" sz="1200" dirty="0" smtClean="0"/>
          </a:p>
          <a:p>
            <a:pPr marL="0" lvl="1" indent="0">
              <a:spcBef>
                <a:spcPts val="0"/>
              </a:spcBef>
              <a:buNone/>
            </a:pPr>
            <a:r>
              <a:rPr lang="en-US" sz="1200" dirty="0" smtClean="0"/>
              <a:t>Source:  National Center on Secondary Education and Transition</a:t>
            </a:r>
          </a:p>
          <a:p>
            <a:pPr marL="366713" lvl="1" indent="0">
              <a:buNone/>
            </a:pPr>
            <a:endParaRPr lang="en-US" sz="2800" dirty="0" smtClean="0"/>
          </a:p>
          <a:p>
            <a:endParaRPr lang="en-US" sz="2400" dirty="0"/>
          </a:p>
        </p:txBody>
      </p:sp>
      <p:sp>
        <p:nvSpPr>
          <p:cNvPr id="5" name="Content Placeholder 4"/>
          <p:cNvSpPr>
            <a:spLocks noGrp="1"/>
          </p:cNvSpPr>
          <p:nvPr>
            <p:ph sz="quarter" idx="2"/>
          </p:nvPr>
        </p:nvSpPr>
        <p:spPr>
          <a:xfrm>
            <a:off x="4789191" y="2996952"/>
            <a:ext cx="4464495" cy="4572000"/>
          </a:xfrm>
        </p:spPr>
        <p:txBody>
          <a:bodyPr/>
          <a:lstStyle/>
          <a:p>
            <a:pPr marL="0" lvl="1" indent="0">
              <a:spcBef>
                <a:spcPts val="0"/>
              </a:spcBef>
              <a:buNone/>
            </a:pPr>
            <a:r>
              <a:rPr lang="en-US" sz="1800" dirty="0" smtClean="0"/>
              <a:t>• Keep personal telephone calls to a   </a:t>
            </a:r>
          </a:p>
          <a:p>
            <a:pPr marL="0" lvl="1" indent="0">
              <a:spcBef>
                <a:spcPts val="0"/>
              </a:spcBef>
              <a:buNone/>
            </a:pPr>
            <a:r>
              <a:rPr lang="en-US" sz="1800" dirty="0" smtClean="0"/>
              <a:t>   minimum</a:t>
            </a:r>
          </a:p>
          <a:p>
            <a:pPr marL="0" lvl="1" indent="0">
              <a:spcBef>
                <a:spcPts val="0"/>
              </a:spcBef>
              <a:buNone/>
            </a:pPr>
            <a:endParaRPr lang="en-US" sz="400" dirty="0" smtClean="0"/>
          </a:p>
          <a:p>
            <a:pPr marL="0" lvl="1" indent="0">
              <a:spcBef>
                <a:spcPts val="0"/>
              </a:spcBef>
              <a:buNone/>
            </a:pPr>
            <a:r>
              <a:rPr lang="en-US" sz="1800" dirty="0" smtClean="0"/>
              <a:t>• Take personal responsibility</a:t>
            </a:r>
          </a:p>
          <a:p>
            <a:pPr marL="0" lvl="1" indent="0">
              <a:spcBef>
                <a:spcPts val="0"/>
              </a:spcBef>
              <a:buNone/>
            </a:pPr>
            <a:endParaRPr lang="en-US" sz="400" dirty="0" smtClean="0"/>
          </a:p>
          <a:p>
            <a:pPr marL="0" lvl="1" indent="0">
              <a:spcBef>
                <a:spcPts val="0"/>
              </a:spcBef>
              <a:buNone/>
            </a:pPr>
            <a:r>
              <a:rPr lang="en-US" sz="1800" dirty="0" smtClean="0"/>
              <a:t>• </a:t>
            </a:r>
            <a:r>
              <a:rPr lang="en-US" sz="1800" dirty="0"/>
              <a:t>Come to work </a:t>
            </a:r>
            <a:r>
              <a:rPr lang="en-US" sz="1800" dirty="0" smtClean="0"/>
              <a:t>appropriately dressed</a:t>
            </a:r>
          </a:p>
          <a:p>
            <a:pPr marL="0" lvl="1" indent="0">
              <a:spcBef>
                <a:spcPts val="0"/>
              </a:spcBef>
              <a:buNone/>
            </a:pPr>
            <a:endParaRPr lang="en-US" sz="400" dirty="0"/>
          </a:p>
          <a:p>
            <a:pPr marL="0" lvl="1" indent="0">
              <a:spcBef>
                <a:spcPts val="0"/>
              </a:spcBef>
              <a:buNone/>
            </a:pPr>
            <a:r>
              <a:rPr lang="en-US" sz="1800" dirty="0"/>
              <a:t>• Keep personal visits to a </a:t>
            </a:r>
            <a:r>
              <a:rPr lang="en-US" sz="1800" dirty="0" smtClean="0"/>
              <a:t>minimum</a:t>
            </a:r>
          </a:p>
          <a:p>
            <a:pPr marL="0" lvl="1" indent="0">
              <a:spcBef>
                <a:spcPts val="0"/>
              </a:spcBef>
              <a:buNone/>
            </a:pPr>
            <a:endParaRPr lang="en-US" sz="400" dirty="0"/>
          </a:p>
          <a:p>
            <a:pPr marL="0" lvl="1" indent="0">
              <a:spcBef>
                <a:spcPts val="0"/>
              </a:spcBef>
              <a:buNone/>
            </a:pPr>
            <a:r>
              <a:rPr lang="en-US" sz="1800" dirty="0"/>
              <a:t>• Be reliable and follow </a:t>
            </a:r>
            <a:r>
              <a:rPr lang="en-US" sz="1800" dirty="0" smtClean="0"/>
              <a:t>through</a:t>
            </a:r>
          </a:p>
          <a:p>
            <a:pPr marL="0" lvl="1" indent="0">
              <a:spcBef>
                <a:spcPts val="0"/>
              </a:spcBef>
              <a:buNone/>
            </a:pPr>
            <a:endParaRPr lang="en-US" sz="400" dirty="0"/>
          </a:p>
          <a:p>
            <a:pPr marL="0" lvl="1" indent="0">
              <a:spcBef>
                <a:spcPts val="0"/>
              </a:spcBef>
              <a:buNone/>
            </a:pPr>
            <a:r>
              <a:rPr lang="en-US" sz="1800" dirty="0"/>
              <a:t>• Ask for more work when tasks </a:t>
            </a:r>
            <a:r>
              <a:rPr lang="en-US" sz="1800" dirty="0" smtClean="0"/>
              <a:t>are</a:t>
            </a:r>
          </a:p>
          <a:p>
            <a:pPr marL="0" lvl="1" indent="0">
              <a:spcBef>
                <a:spcPts val="0"/>
              </a:spcBef>
              <a:buNone/>
            </a:pPr>
            <a:r>
              <a:rPr lang="en-US" sz="1800" dirty="0"/>
              <a:t> </a:t>
            </a:r>
            <a:r>
              <a:rPr lang="en-US" sz="1800" dirty="0" smtClean="0"/>
              <a:t>  complete</a:t>
            </a:r>
          </a:p>
          <a:p>
            <a:pPr marL="0" lvl="1" indent="0">
              <a:spcBef>
                <a:spcPts val="0"/>
              </a:spcBef>
              <a:buNone/>
            </a:pPr>
            <a:endParaRPr lang="en-US" sz="400" dirty="0"/>
          </a:p>
          <a:p>
            <a:pPr marL="0" lvl="1" indent="0">
              <a:spcBef>
                <a:spcPts val="0"/>
              </a:spcBef>
              <a:buNone/>
            </a:pPr>
            <a:endParaRPr lang="en-US" sz="400" dirty="0"/>
          </a:p>
          <a:p>
            <a:pPr marL="0" lvl="1" indent="0">
              <a:spcBef>
                <a:spcPts val="0"/>
              </a:spcBef>
              <a:buNone/>
            </a:pPr>
            <a:r>
              <a:rPr lang="en-US" sz="1800" dirty="0"/>
              <a:t>• Keep absences to a minimum and be </a:t>
            </a:r>
            <a:endParaRPr lang="en-US" sz="1800" dirty="0" smtClean="0"/>
          </a:p>
          <a:p>
            <a:pPr marL="0" lvl="1" indent="0">
              <a:spcBef>
                <a:spcPts val="0"/>
              </a:spcBef>
              <a:buNone/>
            </a:pPr>
            <a:r>
              <a:rPr lang="en-US" sz="1800" dirty="0"/>
              <a:t> </a:t>
            </a:r>
            <a:r>
              <a:rPr lang="en-US" sz="1800" dirty="0" smtClean="0"/>
              <a:t>  sure </a:t>
            </a:r>
            <a:r>
              <a:rPr lang="en-US" sz="1800" dirty="0"/>
              <a:t>to call in when </a:t>
            </a:r>
            <a:r>
              <a:rPr lang="en-US" sz="1800" dirty="0" smtClean="0"/>
              <a:t>sick</a:t>
            </a:r>
          </a:p>
          <a:p>
            <a:pPr marL="0" lvl="1" indent="0">
              <a:spcBef>
                <a:spcPts val="0"/>
              </a:spcBef>
              <a:buNone/>
            </a:pPr>
            <a:endParaRPr lang="en-US" sz="400" dirty="0"/>
          </a:p>
          <a:p>
            <a:pPr marL="0" lvl="1" indent="0">
              <a:spcBef>
                <a:spcPts val="0"/>
              </a:spcBef>
              <a:buNone/>
            </a:pPr>
            <a:r>
              <a:rPr lang="en-US" sz="2000" dirty="0"/>
              <a:t>• Work </a:t>
            </a:r>
            <a:r>
              <a:rPr lang="en-US" sz="2000" b="1" dirty="0">
                <a:solidFill>
                  <a:srgbClr val="008080"/>
                </a:solidFill>
              </a:rPr>
              <a:t>HARD!</a:t>
            </a:r>
          </a:p>
        </p:txBody>
      </p:sp>
      <p:sp>
        <p:nvSpPr>
          <p:cNvPr id="4" name="Slide Number Placeholder 3"/>
          <p:cNvSpPr>
            <a:spLocks noGrp="1"/>
          </p:cNvSpPr>
          <p:nvPr>
            <p:ph type="sldNum" sz="quarter" idx="11"/>
          </p:nvPr>
        </p:nvSpPr>
        <p:spPr/>
        <p:txBody>
          <a:bodyPr>
            <a:normAutofit fontScale="85000" lnSpcReduction="20000"/>
          </a:bodyPr>
          <a:lstStyle/>
          <a:p>
            <a:pPr>
              <a:defRPr/>
            </a:pPr>
            <a:fld id="{2E238D52-246A-4ADD-9FC0-7DBF7E9CC55A}" type="slidenum">
              <a:rPr lang="en-US" smtClean="0"/>
              <a:pPr>
                <a:defRPr/>
              </a:pPr>
              <a:t>15</a:t>
            </a:fld>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
        <p:nvSpPr>
          <p:cNvPr id="7" name="TextBox 6"/>
          <p:cNvSpPr txBox="1"/>
          <p:nvPr/>
        </p:nvSpPr>
        <p:spPr>
          <a:xfrm>
            <a:off x="145182" y="1628825"/>
            <a:ext cx="9108504" cy="646331"/>
          </a:xfrm>
          <a:prstGeom prst="rect">
            <a:avLst/>
          </a:prstGeom>
          <a:noFill/>
        </p:spPr>
        <p:txBody>
          <a:bodyPr wrap="square" rtlCol="0">
            <a:spAutoFit/>
          </a:bodyPr>
          <a:lstStyle/>
          <a:p>
            <a:r>
              <a:rPr lang="en-US" dirty="0" smtClean="0"/>
              <a:t>Before placing a student in the community be sure they have the right work </a:t>
            </a:r>
            <a:r>
              <a:rPr lang="en-US" b="1" dirty="0" smtClean="0">
                <a:solidFill>
                  <a:srgbClr val="008080"/>
                </a:solidFill>
              </a:rPr>
              <a:t>ATTITUDE</a:t>
            </a:r>
            <a:r>
              <a:rPr lang="en-US" dirty="0" smtClean="0"/>
              <a:t>.  Aptitude </a:t>
            </a:r>
            <a:r>
              <a:rPr lang="en-US" sz="1400" dirty="0" smtClean="0"/>
              <a:t>(skills and productivity) </a:t>
            </a:r>
            <a:r>
              <a:rPr lang="en-US" dirty="0" smtClean="0"/>
              <a:t> will / can be developed.</a:t>
            </a:r>
            <a:endParaRPr lang="en-US" dirty="0"/>
          </a:p>
        </p:txBody>
      </p:sp>
    </p:spTree>
    <p:extLst>
      <p:ext uri="{BB962C8B-B14F-4D97-AF65-F5344CB8AC3E}">
        <p14:creationId xmlns:p14="http://schemas.microsoft.com/office/powerpoint/2010/main" val="2246538978"/>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drumroll.wav"/>
          </p:stSnd>
        </p:sndAc>
      </p:transition>
    </mc:Choice>
    <mc:Fallback xmlns="">
      <p:transition spd="slow">
        <p:sndAc>
          <p:stSnd>
            <p:snd r:embed="rId5" name="drumroll.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b="1" dirty="0" smtClean="0">
                <a:solidFill>
                  <a:srgbClr val="008080"/>
                </a:solidFill>
              </a:rPr>
              <a:t> </a:t>
            </a:r>
            <a:endParaRPr lang="en-US" sz="3200" b="1" dirty="0">
              <a:solidFill>
                <a:srgbClr val="008080"/>
              </a:solidFill>
            </a:endParaRPr>
          </a:p>
        </p:txBody>
      </p:sp>
      <p:sp>
        <p:nvSpPr>
          <p:cNvPr id="3" name="Content Placeholder 2"/>
          <p:cNvSpPr>
            <a:spLocks noGrp="1"/>
          </p:cNvSpPr>
          <p:nvPr>
            <p:ph sz="quarter" idx="1"/>
          </p:nvPr>
        </p:nvSpPr>
        <p:spPr>
          <a:xfrm>
            <a:off x="467544" y="1700808"/>
            <a:ext cx="8153400" cy="4437112"/>
          </a:xfrm>
        </p:spPr>
        <p:txBody>
          <a:bodyPr/>
          <a:lstStyle/>
          <a:p>
            <a:pPr marL="0" indent="0">
              <a:buNone/>
            </a:pPr>
            <a:r>
              <a:rPr lang="en-US" sz="2400" b="1" dirty="0" smtClean="0">
                <a:solidFill>
                  <a:srgbClr val="008080"/>
                </a:solidFill>
              </a:rPr>
              <a:t>Conditions to be met for the US DOL to </a:t>
            </a:r>
            <a:r>
              <a:rPr lang="en-US" sz="2400" b="1" i="1" u="sng" dirty="0" smtClean="0"/>
              <a:t>NOT</a:t>
            </a:r>
            <a:r>
              <a:rPr lang="en-US" sz="2400" b="1" dirty="0" smtClean="0">
                <a:solidFill>
                  <a:srgbClr val="008080"/>
                </a:solidFill>
              </a:rPr>
              <a:t> consider an unpaid student and employee:</a:t>
            </a:r>
          </a:p>
          <a:p>
            <a:pPr marL="0" indent="0">
              <a:buNone/>
            </a:pPr>
            <a:endParaRPr lang="en-US" sz="800" b="1" dirty="0" smtClean="0">
              <a:solidFill>
                <a:srgbClr val="008080"/>
              </a:solidFill>
            </a:endParaRPr>
          </a:p>
          <a:p>
            <a:pPr marL="0" indent="0">
              <a:buNone/>
            </a:pPr>
            <a:endParaRPr lang="en-US" sz="800" b="1" dirty="0" smtClean="0">
              <a:solidFill>
                <a:srgbClr val="008080"/>
              </a:solidFill>
            </a:endParaRPr>
          </a:p>
          <a:p>
            <a:pPr marL="503238" indent="-457200">
              <a:buClr>
                <a:schemeClr val="accent1">
                  <a:lumMod val="50000"/>
                </a:schemeClr>
              </a:buClr>
              <a:buFont typeface="+mj-lt"/>
              <a:buAutoNum type="arabicPeriod"/>
            </a:pPr>
            <a:r>
              <a:rPr lang="en-US" sz="2000" dirty="0"/>
              <a:t>Participants are individuals with </a:t>
            </a:r>
            <a:r>
              <a:rPr lang="en-US" sz="2000" dirty="0" smtClean="0"/>
              <a:t>disabilities </a:t>
            </a:r>
            <a:r>
              <a:rPr lang="en-US" sz="2000" dirty="0"/>
              <a:t>for whom competitive employment at or above the minimum wage level is not immediately obtainable and who, because of their disability, will need intensive ongoing support to perform in a work setting</a:t>
            </a:r>
            <a:r>
              <a:rPr lang="en-US" sz="2000" dirty="0" smtClean="0"/>
              <a:t>.</a:t>
            </a:r>
          </a:p>
          <a:p>
            <a:pPr marL="274638" indent="-228600">
              <a:buClr>
                <a:schemeClr val="accent1">
                  <a:lumMod val="50000"/>
                </a:schemeClr>
              </a:buClr>
              <a:buFont typeface="+mj-lt"/>
              <a:buAutoNum type="arabicPeriod"/>
            </a:pPr>
            <a:endParaRPr lang="en-US" sz="2000" dirty="0"/>
          </a:p>
          <a:p>
            <a:pPr marL="503238" indent="-457200">
              <a:buClr>
                <a:schemeClr val="accent1">
                  <a:lumMod val="50000"/>
                </a:schemeClr>
              </a:buClr>
              <a:buFont typeface="+mj-lt"/>
              <a:buAutoNum type="arabicPeriod"/>
            </a:pPr>
            <a:r>
              <a:rPr lang="en-US" sz="2000" dirty="0"/>
              <a:t>Participation is for vocational exploration, assessment or training in a community-based work site under the general supervision of </a:t>
            </a:r>
            <a:r>
              <a:rPr lang="en-US" sz="2000" dirty="0" smtClean="0"/>
              <a:t>public </a:t>
            </a:r>
            <a:r>
              <a:rPr lang="en-US" sz="2000" dirty="0"/>
              <a:t>school </a:t>
            </a:r>
            <a:r>
              <a:rPr lang="en-US" sz="2000" dirty="0" smtClean="0"/>
              <a:t>personnel</a:t>
            </a:r>
            <a:r>
              <a:rPr lang="en-US" sz="1800" dirty="0" smtClean="0"/>
              <a:t>.</a:t>
            </a:r>
          </a:p>
          <a:p>
            <a:pPr marL="274638" indent="-228600">
              <a:buClr>
                <a:schemeClr val="accent1">
                  <a:lumMod val="50000"/>
                </a:schemeClr>
              </a:buClr>
              <a:buFont typeface="+mj-lt"/>
              <a:buAutoNum type="arabicPeriod"/>
            </a:pPr>
            <a:endParaRPr lang="en-US" sz="1000" dirty="0" smtClean="0"/>
          </a:p>
          <a:p>
            <a:pPr marL="503238" indent="-457200">
              <a:buClr>
                <a:schemeClr val="accent1">
                  <a:lumMod val="50000"/>
                </a:schemeClr>
              </a:buClr>
              <a:buFont typeface="+mj-lt"/>
              <a:buAutoNum type="arabicPeriod"/>
            </a:pPr>
            <a:endParaRPr lang="en-US" sz="2000" dirty="0"/>
          </a:p>
          <a:p>
            <a:pPr marL="0" lvl="0" indent="0">
              <a:buClr>
                <a:srgbClr val="B0CCB0"/>
              </a:buClr>
              <a:buNone/>
            </a:pPr>
            <a:r>
              <a:rPr lang="en-US" sz="1000" b="1" dirty="0">
                <a:solidFill>
                  <a:srgbClr val="008080"/>
                </a:solidFill>
              </a:rPr>
              <a:t>SOURCE</a:t>
            </a:r>
            <a:r>
              <a:rPr lang="en-US" sz="1000" b="1" dirty="0" smtClean="0">
                <a:solidFill>
                  <a:srgbClr val="008080"/>
                </a:solidFill>
              </a:rPr>
              <a:t>:  </a:t>
            </a:r>
            <a:r>
              <a:rPr lang="en-US" sz="1000" dirty="0"/>
              <a:t>www.dol.gov/whd/FOH/ch64/64c08</a:t>
            </a:r>
            <a:endParaRPr lang="en-US" sz="1000" b="1" dirty="0">
              <a:solidFill>
                <a:srgbClr val="008080"/>
              </a:solidFill>
            </a:endParaRPr>
          </a:p>
          <a:p>
            <a:pPr marL="457200" indent="-457200">
              <a:buFont typeface="+mj-lt"/>
              <a:buAutoNum type="arabicPeriod"/>
            </a:pPr>
            <a:endParaRPr lang="en-US" sz="2400" b="1" dirty="0" smtClean="0">
              <a:solidFill>
                <a:srgbClr val="008080"/>
              </a:solidFill>
            </a:endParaRPr>
          </a:p>
          <a:p>
            <a:pPr marL="0" indent="0">
              <a:buNone/>
            </a:pPr>
            <a:endParaRPr lang="en-US" sz="2400" b="1" dirty="0" smtClean="0">
              <a:solidFill>
                <a:srgbClr val="008080"/>
              </a:solidFill>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16</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
        <p:nvSpPr>
          <p:cNvPr id="7" name="Title 1"/>
          <p:cNvSpPr txBox="1">
            <a:spLocks/>
          </p:cNvSpPr>
          <p:nvPr/>
        </p:nvSpPr>
        <p:spPr bwMode="auto">
          <a:xfrm>
            <a:off x="589438" y="118846"/>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dirty="0" smtClean="0"/>
              <a:t>			</a:t>
            </a:r>
            <a:r>
              <a:rPr lang="en-US" sz="3200" b="1" dirty="0" smtClean="0">
                <a:solidFill>
                  <a:srgbClr val="008080"/>
                </a:solidFill>
              </a:rPr>
              <a:t>Community Based Vocational 			Education Guidelines</a:t>
            </a:r>
            <a:endParaRPr lang="en-US" sz="3200" b="1" dirty="0">
              <a:solidFill>
                <a:srgbClr val="008080"/>
              </a:solidFill>
            </a:endParaRPr>
          </a:p>
        </p:txBody>
      </p:sp>
    </p:spTree>
    <p:extLst>
      <p:ext uri="{BB962C8B-B14F-4D97-AF65-F5344CB8AC3E}">
        <p14:creationId xmlns:p14="http://schemas.microsoft.com/office/powerpoint/2010/main" val="2970353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b="1" dirty="0" smtClean="0">
                <a:solidFill>
                  <a:srgbClr val="008080"/>
                </a:solidFill>
              </a:rPr>
              <a:t> </a:t>
            </a:r>
            <a:endParaRPr lang="en-US" sz="3200" b="1" dirty="0">
              <a:solidFill>
                <a:srgbClr val="008080"/>
              </a:solidFill>
            </a:endParaRPr>
          </a:p>
        </p:txBody>
      </p:sp>
      <p:sp>
        <p:nvSpPr>
          <p:cNvPr id="3" name="Content Placeholder 2"/>
          <p:cNvSpPr>
            <a:spLocks noGrp="1"/>
          </p:cNvSpPr>
          <p:nvPr>
            <p:ph sz="quarter" idx="1"/>
          </p:nvPr>
        </p:nvSpPr>
        <p:spPr>
          <a:xfrm>
            <a:off x="467544" y="1628800"/>
            <a:ext cx="8153400" cy="4437112"/>
          </a:xfrm>
        </p:spPr>
        <p:txBody>
          <a:bodyPr/>
          <a:lstStyle/>
          <a:p>
            <a:pPr marL="0" indent="0">
              <a:buNone/>
            </a:pPr>
            <a:r>
              <a:rPr lang="en-US" sz="2400" b="1" dirty="0" smtClean="0">
                <a:solidFill>
                  <a:srgbClr val="008080"/>
                </a:solidFill>
              </a:rPr>
              <a:t>Conditions to be met for the US DOL to </a:t>
            </a:r>
            <a:r>
              <a:rPr lang="en-US" sz="2400" b="1" i="1" u="sng" dirty="0" smtClean="0"/>
              <a:t>NOT</a:t>
            </a:r>
            <a:r>
              <a:rPr lang="en-US" sz="2400" b="1" dirty="0" smtClean="0">
                <a:solidFill>
                  <a:srgbClr val="008080"/>
                </a:solidFill>
              </a:rPr>
              <a:t> consider an unpaid </a:t>
            </a:r>
            <a:r>
              <a:rPr lang="en-US" sz="2400" b="1" smtClean="0">
                <a:solidFill>
                  <a:srgbClr val="008080"/>
                </a:solidFill>
              </a:rPr>
              <a:t>student </a:t>
            </a:r>
            <a:r>
              <a:rPr lang="en-US" sz="2400" b="1" smtClean="0">
                <a:solidFill>
                  <a:srgbClr val="008080"/>
                </a:solidFill>
              </a:rPr>
              <a:t>an </a:t>
            </a:r>
            <a:r>
              <a:rPr lang="en-US" sz="2400" b="1" dirty="0" smtClean="0">
                <a:solidFill>
                  <a:srgbClr val="008080"/>
                </a:solidFill>
              </a:rPr>
              <a:t>employee:</a:t>
            </a:r>
          </a:p>
          <a:p>
            <a:pPr marL="0" indent="0">
              <a:buNone/>
            </a:pPr>
            <a:endParaRPr lang="en-US" sz="1000" b="1" dirty="0" smtClean="0">
              <a:solidFill>
                <a:srgbClr val="008080"/>
              </a:solidFill>
            </a:endParaRPr>
          </a:p>
          <a:p>
            <a:pPr marL="503238" indent="-457200">
              <a:buClr>
                <a:schemeClr val="accent1">
                  <a:lumMod val="50000"/>
                </a:schemeClr>
              </a:buClr>
              <a:buFont typeface="+mj-lt"/>
              <a:buAutoNum type="arabicPeriod" startAt="3"/>
            </a:pPr>
            <a:r>
              <a:rPr lang="en-US" sz="2000" dirty="0"/>
              <a:t>Community-based placements must be clearly defined components of IEPs developed and designed for the benefit of the students.  The IEP will include transition services for the purpose of exploration, assessment </a:t>
            </a:r>
            <a:r>
              <a:rPr lang="en-US" sz="2000" dirty="0" smtClean="0"/>
              <a:t>and/ or </a:t>
            </a:r>
            <a:r>
              <a:rPr lang="en-US" sz="2000" dirty="0"/>
              <a:t>training.  </a:t>
            </a:r>
            <a:endParaRPr lang="en-US" sz="2000" dirty="0" smtClean="0"/>
          </a:p>
          <a:p>
            <a:pPr marL="503238" indent="-457200">
              <a:buClr>
                <a:schemeClr val="accent1">
                  <a:lumMod val="50000"/>
                </a:schemeClr>
              </a:buClr>
              <a:buFont typeface="+mj-lt"/>
              <a:buAutoNum type="arabicPeriod" startAt="3"/>
            </a:pPr>
            <a:endParaRPr lang="en-US" sz="2000" dirty="0"/>
          </a:p>
          <a:p>
            <a:pPr marL="503238" indent="-457200">
              <a:buClr>
                <a:schemeClr val="accent1">
                  <a:lumMod val="50000"/>
                </a:schemeClr>
              </a:buClr>
              <a:buFont typeface="+mj-lt"/>
              <a:buAutoNum type="arabicPeriod" startAt="3"/>
            </a:pPr>
            <a:r>
              <a:rPr lang="en-US" sz="2000" dirty="0" smtClean="0"/>
              <a:t>The information contained in the IEP does not have to be disclosed to DOL but documentation that reflects that the student is enrolled in the community-based program and that participation is voluntary and there is no expectation of payment may be requested.  (form)</a:t>
            </a:r>
          </a:p>
          <a:p>
            <a:pPr marL="274638" indent="-228600">
              <a:buClr>
                <a:schemeClr val="accent1">
                  <a:lumMod val="50000"/>
                </a:schemeClr>
              </a:buClr>
              <a:buFont typeface="+mj-lt"/>
              <a:buAutoNum type="arabicPeriod" startAt="4"/>
            </a:pPr>
            <a:endParaRPr lang="en-US" sz="800" dirty="0" smtClean="0"/>
          </a:p>
          <a:p>
            <a:pPr marL="0" lvl="0" indent="0">
              <a:buClr>
                <a:srgbClr val="B0CCB0"/>
              </a:buClr>
              <a:buNone/>
            </a:pPr>
            <a:endParaRPr lang="en-US" sz="1000" b="1" dirty="0" smtClean="0">
              <a:solidFill>
                <a:srgbClr val="008080"/>
              </a:solidFill>
            </a:endParaRPr>
          </a:p>
          <a:p>
            <a:pPr marL="0" lvl="0" indent="0">
              <a:buClr>
                <a:srgbClr val="B0CCB0"/>
              </a:buClr>
              <a:buNone/>
            </a:pPr>
            <a:r>
              <a:rPr lang="en-US" sz="1000" b="1" dirty="0" smtClean="0">
                <a:solidFill>
                  <a:srgbClr val="008080"/>
                </a:solidFill>
              </a:rPr>
              <a:t>SOURCE</a:t>
            </a:r>
            <a:r>
              <a:rPr lang="en-US" sz="1000" b="1" dirty="0">
                <a:solidFill>
                  <a:srgbClr val="008080"/>
                </a:solidFill>
              </a:rPr>
              <a:t>:  </a:t>
            </a:r>
            <a:r>
              <a:rPr lang="en-US" sz="1000" dirty="0">
                <a:solidFill>
                  <a:prstClr val="black"/>
                </a:solidFill>
              </a:rPr>
              <a:t>www.dol.gov/whd/FOH/ch64/64c08</a:t>
            </a:r>
            <a:endParaRPr lang="en-US" sz="1000" b="1" dirty="0">
              <a:solidFill>
                <a:srgbClr val="008080"/>
              </a:solidFill>
            </a:endParaRPr>
          </a:p>
          <a:p>
            <a:pPr marL="46038" indent="0">
              <a:buClr>
                <a:schemeClr val="accent1">
                  <a:lumMod val="50000"/>
                </a:schemeClr>
              </a:buClr>
              <a:buNone/>
            </a:pPr>
            <a:endParaRPr lang="en-US" sz="2000" dirty="0" smtClean="0"/>
          </a:p>
          <a:p>
            <a:pPr marL="457200" indent="-457200">
              <a:buFont typeface="+mj-lt"/>
              <a:buAutoNum type="arabicPeriod" startAt="4"/>
            </a:pPr>
            <a:endParaRPr lang="en-US" sz="2400" b="1" dirty="0" smtClean="0">
              <a:solidFill>
                <a:srgbClr val="008080"/>
              </a:solidFill>
            </a:endParaRPr>
          </a:p>
          <a:p>
            <a:pPr marL="0" indent="0">
              <a:buNone/>
            </a:pPr>
            <a:endParaRPr lang="en-US" sz="2400" b="1" dirty="0" smtClean="0">
              <a:solidFill>
                <a:srgbClr val="008080"/>
              </a:solidFill>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17</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
        <p:nvSpPr>
          <p:cNvPr id="7" name="Title 1"/>
          <p:cNvSpPr txBox="1">
            <a:spLocks/>
          </p:cNvSpPr>
          <p:nvPr/>
        </p:nvSpPr>
        <p:spPr bwMode="auto">
          <a:xfrm>
            <a:off x="589438" y="118846"/>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dirty="0" smtClean="0"/>
              <a:t>			</a:t>
            </a:r>
            <a:r>
              <a:rPr lang="en-US" sz="3200" b="1" dirty="0" smtClean="0">
                <a:solidFill>
                  <a:srgbClr val="008080"/>
                </a:solidFill>
              </a:rPr>
              <a:t>Community Based Vocational 			Education Guidelines</a:t>
            </a:r>
            <a:endParaRPr lang="en-US" sz="3200" b="1" dirty="0">
              <a:solidFill>
                <a:srgbClr val="008080"/>
              </a:solidFill>
            </a:endParaRPr>
          </a:p>
        </p:txBody>
      </p:sp>
    </p:spTree>
    <p:extLst>
      <p:ext uri="{BB962C8B-B14F-4D97-AF65-F5344CB8AC3E}">
        <p14:creationId xmlns:p14="http://schemas.microsoft.com/office/powerpoint/2010/main" val="760604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b="1" dirty="0" smtClean="0">
                <a:solidFill>
                  <a:srgbClr val="008080"/>
                </a:solidFill>
              </a:rPr>
              <a:t> </a:t>
            </a:r>
            <a:endParaRPr lang="en-US" sz="3200" b="1" dirty="0">
              <a:solidFill>
                <a:srgbClr val="008080"/>
              </a:solidFill>
            </a:endParaRPr>
          </a:p>
        </p:txBody>
      </p:sp>
      <p:sp>
        <p:nvSpPr>
          <p:cNvPr id="3" name="Content Placeholder 2"/>
          <p:cNvSpPr>
            <a:spLocks noGrp="1"/>
          </p:cNvSpPr>
          <p:nvPr>
            <p:ph sz="quarter" idx="1"/>
          </p:nvPr>
        </p:nvSpPr>
        <p:spPr>
          <a:xfrm>
            <a:off x="467544" y="1628800"/>
            <a:ext cx="8153400" cy="4437112"/>
          </a:xfrm>
        </p:spPr>
        <p:txBody>
          <a:bodyPr/>
          <a:lstStyle/>
          <a:p>
            <a:pPr marL="0" indent="0">
              <a:buNone/>
            </a:pPr>
            <a:r>
              <a:rPr lang="en-US" sz="2400" b="1" dirty="0" smtClean="0">
                <a:solidFill>
                  <a:srgbClr val="008080"/>
                </a:solidFill>
              </a:rPr>
              <a:t>Conditions to be met for the US DOL to </a:t>
            </a:r>
            <a:r>
              <a:rPr lang="en-US" sz="2400" b="1" i="1" u="sng" dirty="0" smtClean="0"/>
              <a:t>NOT</a:t>
            </a:r>
            <a:r>
              <a:rPr lang="en-US" sz="2400" b="1" dirty="0" smtClean="0">
                <a:solidFill>
                  <a:srgbClr val="008080"/>
                </a:solidFill>
              </a:rPr>
              <a:t> consider an unpaid student and employee:</a:t>
            </a:r>
          </a:p>
          <a:p>
            <a:pPr marL="0" indent="0">
              <a:buNone/>
            </a:pPr>
            <a:endParaRPr lang="en-US" sz="600" b="1" dirty="0" smtClean="0">
              <a:solidFill>
                <a:srgbClr val="008080"/>
              </a:solidFill>
            </a:endParaRPr>
          </a:p>
          <a:p>
            <a:pPr marL="503238" indent="-457200">
              <a:buClr>
                <a:schemeClr val="accent1">
                  <a:lumMod val="50000"/>
                </a:schemeClr>
              </a:buClr>
              <a:buFont typeface="+mj-lt"/>
              <a:buAutoNum type="arabicPeriod" startAt="5"/>
            </a:pPr>
            <a:r>
              <a:rPr lang="en-US" sz="2000" dirty="0" smtClean="0"/>
              <a:t>The </a:t>
            </a:r>
            <a:r>
              <a:rPr lang="en-US" sz="2000" dirty="0"/>
              <a:t>activities of the student do not result in an immediate advantage to the business.  </a:t>
            </a:r>
            <a:r>
              <a:rPr lang="en-US" sz="2000" u="sng" dirty="0">
                <a:solidFill>
                  <a:srgbClr val="008080"/>
                </a:solidFill>
              </a:rPr>
              <a:t>Factors include</a:t>
            </a:r>
            <a:r>
              <a:rPr lang="en-US" sz="2000" dirty="0"/>
              <a:t>:</a:t>
            </a:r>
          </a:p>
          <a:p>
            <a:pPr lvl="2">
              <a:buClr>
                <a:schemeClr val="accent1">
                  <a:lumMod val="50000"/>
                </a:schemeClr>
              </a:buClr>
            </a:pPr>
            <a:r>
              <a:rPr lang="en-US" sz="1800" dirty="0"/>
              <a:t>There has been no displacement of regular employees, vacant positions have been filled by regular employees and not students, and no regular employees have been relieved of assigned duties</a:t>
            </a:r>
            <a:r>
              <a:rPr lang="en-US" sz="1800" dirty="0" smtClean="0"/>
              <a:t>.</a:t>
            </a:r>
          </a:p>
          <a:p>
            <a:pPr marL="685800" lvl="2" indent="0">
              <a:buClr>
                <a:schemeClr val="accent1">
                  <a:lumMod val="50000"/>
                </a:schemeClr>
              </a:buClr>
              <a:buNone/>
            </a:pPr>
            <a:endParaRPr lang="en-US" sz="200" dirty="0"/>
          </a:p>
          <a:p>
            <a:pPr lvl="2">
              <a:buClr>
                <a:schemeClr val="accent1">
                  <a:lumMod val="50000"/>
                </a:schemeClr>
              </a:buClr>
            </a:pPr>
            <a:r>
              <a:rPr lang="en-US" sz="1800" dirty="0"/>
              <a:t>Students are under the continued and direct supervision of representatives for the school</a:t>
            </a:r>
            <a:r>
              <a:rPr lang="en-US" sz="1800" dirty="0" smtClean="0"/>
              <a:t>.</a:t>
            </a:r>
          </a:p>
          <a:p>
            <a:pPr marL="685800" lvl="2" indent="0">
              <a:buClr>
                <a:schemeClr val="accent1">
                  <a:lumMod val="50000"/>
                </a:schemeClr>
              </a:buClr>
              <a:buNone/>
            </a:pPr>
            <a:endParaRPr lang="en-US" sz="200" dirty="0"/>
          </a:p>
          <a:p>
            <a:pPr lvl="2">
              <a:buClr>
                <a:schemeClr val="accent1">
                  <a:lumMod val="50000"/>
                </a:schemeClr>
              </a:buClr>
            </a:pPr>
            <a:r>
              <a:rPr lang="en-US" sz="1800" dirty="0" smtClean="0"/>
              <a:t>Placement are made to meet the need of the IEP, not the labor needs of the business.</a:t>
            </a:r>
          </a:p>
          <a:p>
            <a:pPr marL="685800" lvl="2" indent="0">
              <a:buClr>
                <a:schemeClr val="accent1">
                  <a:lumMod val="50000"/>
                </a:schemeClr>
              </a:buClr>
              <a:buNone/>
            </a:pPr>
            <a:endParaRPr lang="en-US" sz="200" dirty="0" smtClean="0"/>
          </a:p>
          <a:p>
            <a:pPr lvl="2">
              <a:buClr>
                <a:schemeClr val="accent1">
                  <a:lumMod val="50000"/>
                </a:schemeClr>
              </a:buClr>
            </a:pPr>
            <a:r>
              <a:rPr lang="en-US" sz="1800" dirty="0" smtClean="0"/>
              <a:t>The IEP specifies time limitations and the job classification of the student participating in the CBVE.</a:t>
            </a:r>
          </a:p>
          <a:p>
            <a:pPr marL="685800" lvl="2" indent="0">
              <a:buClr>
                <a:schemeClr val="accent1">
                  <a:lumMod val="50000"/>
                </a:schemeClr>
              </a:buClr>
              <a:buNone/>
            </a:pPr>
            <a:endParaRPr lang="en-US" sz="800" dirty="0" smtClean="0"/>
          </a:p>
          <a:p>
            <a:pPr marL="0" lvl="0" indent="0">
              <a:buClr>
                <a:srgbClr val="B0CCB0"/>
              </a:buClr>
              <a:buNone/>
            </a:pPr>
            <a:r>
              <a:rPr lang="en-US" sz="1000" b="1" dirty="0">
                <a:solidFill>
                  <a:srgbClr val="008080"/>
                </a:solidFill>
              </a:rPr>
              <a:t>SOURCE:  </a:t>
            </a:r>
            <a:r>
              <a:rPr lang="en-US" sz="1000" dirty="0">
                <a:solidFill>
                  <a:prstClr val="black"/>
                </a:solidFill>
              </a:rPr>
              <a:t>www.dol.gov/whd/FOH/ch64/64c08</a:t>
            </a:r>
            <a:endParaRPr lang="en-US" sz="1000" b="1" dirty="0">
              <a:solidFill>
                <a:srgbClr val="008080"/>
              </a:solidFill>
            </a:endParaRPr>
          </a:p>
          <a:p>
            <a:pPr marL="0" indent="0">
              <a:buNone/>
            </a:pPr>
            <a:endParaRPr lang="en-US" sz="2400" b="1" dirty="0" smtClean="0">
              <a:solidFill>
                <a:srgbClr val="008080"/>
              </a:solidFill>
            </a:endParaRPr>
          </a:p>
          <a:p>
            <a:pPr marL="0" indent="0">
              <a:buNone/>
            </a:pPr>
            <a:endParaRPr lang="en-US" sz="2400" b="1" dirty="0" smtClean="0">
              <a:solidFill>
                <a:srgbClr val="008080"/>
              </a:solidFill>
            </a:endParaRPr>
          </a:p>
          <a:p>
            <a:pPr marL="0" indent="0">
              <a:buNone/>
            </a:pPr>
            <a:endParaRPr lang="en-US" sz="2400" b="1" dirty="0" smtClean="0">
              <a:solidFill>
                <a:srgbClr val="008080"/>
              </a:solidFill>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18</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
        <p:nvSpPr>
          <p:cNvPr id="7" name="Title 1"/>
          <p:cNvSpPr txBox="1">
            <a:spLocks/>
          </p:cNvSpPr>
          <p:nvPr/>
        </p:nvSpPr>
        <p:spPr bwMode="auto">
          <a:xfrm>
            <a:off x="589438" y="118846"/>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dirty="0" smtClean="0"/>
              <a:t>			</a:t>
            </a:r>
            <a:r>
              <a:rPr lang="en-US" sz="3200" b="1" dirty="0" smtClean="0">
                <a:solidFill>
                  <a:srgbClr val="008080"/>
                </a:solidFill>
              </a:rPr>
              <a:t>Community Based Vocational 			Education Guidelines</a:t>
            </a:r>
            <a:endParaRPr lang="en-US" sz="3200" b="1" dirty="0">
              <a:solidFill>
                <a:srgbClr val="008080"/>
              </a:solidFill>
            </a:endParaRPr>
          </a:p>
        </p:txBody>
      </p:sp>
    </p:spTree>
    <p:extLst>
      <p:ext uri="{BB962C8B-B14F-4D97-AF65-F5344CB8AC3E}">
        <p14:creationId xmlns:p14="http://schemas.microsoft.com/office/powerpoint/2010/main" val="1737778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b="1" dirty="0" smtClean="0">
                <a:solidFill>
                  <a:srgbClr val="008080"/>
                </a:solidFill>
              </a:rPr>
              <a:t> </a:t>
            </a:r>
            <a:endParaRPr lang="en-US" sz="3200" b="1" dirty="0">
              <a:solidFill>
                <a:srgbClr val="008080"/>
              </a:solidFill>
            </a:endParaRPr>
          </a:p>
        </p:txBody>
      </p:sp>
      <p:sp>
        <p:nvSpPr>
          <p:cNvPr id="3" name="Content Placeholder 2"/>
          <p:cNvSpPr>
            <a:spLocks noGrp="1"/>
          </p:cNvSpPr>
          <p:nvPr>
            <p:ph sz="quarter" idx="1"/>
          </p:nvPr>
        </p:nvSpPr>
        <p:spPr>
          <a:xfrm>
            <a:off x="467544" y="1628800"/>
            <a:ext cx="8153400" cy="4437112"/>
          </a:xfrm>
        </p:spPr>
        <p:txBody>
          <a:bodyPr/>
          <a:lstStyle/>
          <a:p>
            <a:pPr marL="0" indent="0">
              <a:buNone/>
            </a:pPr>
            <a:r>
              <a:rPr lang="en-US" sz="2400" b="1" dirty="0" smtClean="0">
                <a:solidFill>
                  <a:srgbClr val="008080"/>
                </a:solidFill>
              </a:rPr>
              <a:t>Conditions to be met for the US DOL to </a:t>
            </a:r>
            <a:r>
              <a:rPr lang="en-US" sz="2400" b="1" i="1" u="sng" dirty="0" smtClean="0"/>
              <a:t>NOT</a:t>
            </a:r>
            <a:r>
              <a:rPr lang="en-US" sz="2400" b="1" dirty="0" smtClean="0">
                <a:solidFill>
                  <a:srgbClr val="008080"/>
                </a:solidFill>
              </a:rPr>
              <a:t> consider an unpaid student and employee:</a:t>
            </a:r>
          </a:p>
          <a:p>
            <a:pPr marL="0" indent="0">
              <a:buNone/>
            </a:pPr>
            <a:endParaRPr lang="en-US" sz="1400" b="1" dirty="0" smtClean="0">
              <a:solidFill>
                <a:srgbClr val="008080"/>
              </a:solidFill>
            </a:endParaRPr>
          </a:p>
          <a:p>
            <a:pPr marL="388938" indent="-342900">
              <a:buClr>
                <a:schemeClr val="accent1">
                  <a:lumMod val="50000"/>
                </a:schemeClr>
              </a:buClr>
              <a:buFont typeface="+mj-lt"/>
              <a:buAutoNum type="arabicPeriod" startAt="6"/>
            </a:pPr>
            <a:r>
              <a:rPr lang="en-US" sz="2000" dirty="0" smtClean="0"/>
              <a:t>While the existence of an employment relationship will not be determined exclusively on the basis of the number of hours in each activity, as a general rule, each component will not exceed the following limitation during any one school year:</a:t>
            </a:r>
          </a:p>
          <a:p>
            <a:pPr marL="46038" indent="0">
              <a:buClr>
                <a:schemeClr val="accent1">
                  <a:lumMod val="50000"/>
                </a:schemeClr>
              </a:buClr>
              <a:buNone/>
            </a:pPr>
            <a:endParaRPr lang="en-US" sz="800" dirty="0" smtClean="0"/>
          </a:p>
          <a:p>
            <a:pPr marL="709613" lvl="1" indent="-342900">
              <a:buClr>
                <a:schemeClr val="accent1">
                  <a:lumMod val="50000"/>
                </a:schemeClr>
              </a:buClr>
            </a:pPr>
            <a:r>
              <a:rPr lang="en-US" sz="1800" dirty="0" smtClean="0"/>
              <a:t>Vocational exploration – 5 hours per job experience</a:t>
            </a:r>
          </a:p>
          <a:p>
            <a:pPr marL="709613" lvl="1" indent="-342900">
              <a:buClr>
                <a:schemeClr val="accent1">
                  <a:lumMod val="50000"/>
                </a:schemeClr>
              </a:buClr>
            </a:pPr>
            <a:r>
              <a:rPr lang="en-US" sz="1800" dirty="0" smtClean="0"/>
              <a:t>Vocational assessment – 90 hours per job experience</a:t>
            </a:r>
          </a:p>
          <a:p>
            <a:pPr marL="709613" lvl="1" indent="-342900">
              <a:buClr>
                <a:schemeClr val="accent1">
                  <a:lumMod val="50000"/>
                </a:schemeClr>
              </a:buClr>
            </a:pPr>
            <a:r>
              <a:rPr lang="en-US" sz="1800" dirty="0" smtClean="0"/>
              <a:t>Vocational training – 120 hours per job experience</a:t>
            </a:r>
          </a:p>
          <a:p>
            <a:pPr marL="366713" lvl="1" indent="0">
              <a:buClr>
                <a:schemeClr val="accent1">
                  <a:lumMod val="50000"/>
                </a:schemeClr>
              </a:buClr>
              <a:buNone/>
            </a:pPr>
            <a:endParaRPr lang="en-US" sz="4800" dirty="0"/>
          </a:p>
          <a:p>
            <a:pPr marL="0" lvl="0" indent="0">
              <a:buClr>
                <a:srgbClr val="B0CCB0"/>
              </a:buClr>
              <a:buNone/>
            </a:pPr>
            <a:r>
              <a:rPr lang="en-US" sz="1000" b="1" dirty="0" smtClean="0">
                <a:solidFill>
                  <a:srgbClr val="008080"/>
                </a:solidFill>
              </a:rPr>
              <a:t>SOURCE</a:t>
            </a:r>
            <a:r>
              <a:rPr lang="en-US" sz="1000" b="1" dirty="0">
                <a:solidFill>
                  <a:srgbClr val="008080"/>
                </a:solidFill>
              </a:rPr>
              <a:t>:  </a:t>
            </a:r>
            <a:r>
              <a:rPr lang="en-US" sz="1000" dirty="0">
                <a:solidFill>
                  <a:prstClr val="black"/>
                </a:solidFill>
              </a:rPr>
              <a:t>www.dol.gov/whd/FOH/ch64/64c08</a:t>
            </a:r>
            <a:endParaRPr lang="en-US" sz="1000" b="1" dirty="0">
              <a:solidFill>
                <a:srgbClr val="008080"/>
              </a:solidFill>
            </a:endParaRPr>
          </a:p>
          <a:p>
            <a:pPr marL="457200" indent="-457200">
              <a:buFont typeface="+mj-lt"/>
              <a:buAutoNum type="arabicPeriod" startAt="4"/>
            </a:pPr>
            <a:endParaRPr lang="en-US" sz="2400" b="1" dirty="0" smtClean="0">
              <a:solidFill>
                <a:srgbClr val="008080"/>
              </a:solidFill>
            </a:endParaRPr>
          </a:p>
          <a:p>
            <a:pPr marL="0" indent="0">
              <a:buNone/>
            </a:pPr>
            <a:endParaRPr lang="en-US" sz="2400" b="1" dirty="0" smtClean="0">
              <a:solidFill>
                <a:srgbClr val="008080"/>
              </a:solidFill>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19</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
        <p:nvSpPr>
          <p:cNvPr id="7" name="Title 1"/>
          <p:cNvSpPr txBox="1">
            <a:spLocks/>
          </p:cNvSpPr>
          <p:nvPr/>
        </p:nvSpPr>
        <p:spPr bwMode="auto">
          <a:xfrm>
            <a:off x="589438" y="118846"/>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dirty="0" smtClean="0"/>
              <a:t>			</a:t>
            </a:r>
            <a:r>
              <a:rPr lang="en-US" sz="3200" b="1" dirty="0" smtClean="0">
                <a:solidFill>
                  <a:srgbClr val="008080"/>
                </a:solidFill>
              </a:rPr>
              <a:t>Community Based Vocational 			Education Guidelines</a:t>
            </a:r>
            <a:endParaRPr lang="en-US" sz="3200" b="1" dirty="0">
              <a:solidFill>
                <a:srgbClr val="008080"/>
              </a:solidFill>
            </a:endParaRPr>
          </a:p>
        </p:txBody>
      </p:sp>
    </p:spTree>
    <p:extLst>
      <p:ext uri="{BB962C8B-B14F-4D97-AF65-F5344CB8AC3E}">
        <p14:creationId xmlns:p14="http://schemas.microsoft.com/office/powerpoint/2010/main" val="2100816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					</a:t>
            </a:r>
            <a:r>
              <a:rPr lang="en-US" dirty="0" smtClean="0">
                <a:solidFill>
                  <a:srgbClr val="008080"/>
                </a:solidFill>
              </a:rPr>
              <a:t>     </a:t>
            </a:r>
            <a:br>
              <a:rPr lang="en-US" dirty="0" smtClean="0">
                <a:solidFill>
                  <a:srgbClr val="008080"/>
                </a:solidFill>
              </a:rPr>
            </a:br>
            <a:r>
              <a:rPr lang="en-US" sz="3200" b="1" dirty="0" smtClean="0">
                <a:solidFill>
                  <a:srgbClr val="008080"/>
                </a:solidFill>
              </a:rPr>
              <a:t>Learning Objectives </a:t>
            </a:r>
            <a:endParaRPr lang="en-US" sz="3200" b="1" dirty="0">
              <a:solidFill>
                <a:srgbClr val="008080"/>
              </a:solidFill>
            </a:endParaRPr>
          </a:p>
        </p:txBody>
      </p:sp>
      <p:sp>
        <p:nvSpPr>
          <p:cNvPr id="3" name="Content Placeholder 2"/>
          <p:cNvSpPr>
            <a:spLocks noGrp="1"/>
          </p:cNvSpPr>
          <p:nvPr>
            <p:ph sz="quarter" idx="1"/>
          </p:nvPr>
        </p:nvSpPr>
        <p:spPr>
          <a:xfrm>
            <a:off x="227966" y="1916832"/>
            <a:ext cx="8496944" cy="4437112"/>
          </a:xfrm>
        </p:spPr>
        <p:txBody>
          <a:bodyPr/>
          <a:lstStyle/>
          <a:p>
            <a:pPr marL="0" indent="0">
              <a:buNone/>
            </a:pPr>
            <a:r>
              <a:rPr lang="en-US" sz="3200" b="1" dirty="0" smtClean="0">
                <a:solidFill>
                  <a:srgbClr val="008080"/>
                </a:solidFill>
              </a:rPr>
              <a:t>At the conclusion of this session you will be able to:</a:t>
            </a:r>
          </a:p>
          <a:p>
            <a:pPr marL="0" indent="0">
              <a:buNone/>
            </a:pPr>
            <a:endParaRPr lang="en-US" sz="800" b="1" dirty="0" smtClean="0">
              <a:solidFill>
                <a:srgbClr val="008080"/>
              </a:solidFill>
            </a:endParaRPr>
          </a:p>
          <a:p>
            <a:pPr lvl="1"/>
            <a:r>
              <a:rPr lang="en-US" sz="2400" dirty="0" smtClean="0"/>
              <a:t>Identify whether an internship / work experience should be paid or not paid;</a:t>
            </a:r>
          </a:p>
          <a:p>
            <a:pPr marL="366713" lvl="1" indent="0">
              <a:buNone/>
            </a:pPr>
            <a:endParaRPr lang="en-US" sz="200" dirty="0" smtClean="0"/>
          </a:p>
          <a:p>
            <a:pPr lvl="1"/>
            <a:r>
              <a:rPr lang="en-US" sz="2400" dirty="0" smtClean="0"/>
              <a:t>The circumstances under which students can engage in unpaid experiences in for profit businesses; and,</a:t>
            </a:r>
          </a:p>
          <a:p>
            <a:pPr marL="366713" lvl="1" indent="0">
              <a:buNone/>
            </a:pPr>
            <a:endParaRPr lang="en-US" sz="200" dirty="0" smtClean="0"/>
          </a:p>
          <a:p>
            <a:pPr lvl="1"/>
            <a:r>
              <a:rPr lang="en-US" sz="2400" dirty="0" smtClean="0"/>
              <a:t>Identify who is liable during an internship or work experience.</a:t>
            </a:r>
          </a:p>
          <a:p>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2</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Tree>
    <p:extLst>
      <p:ext uri="{BB962C8B-B14F-4D97-AF65-F5344CB8AC3E}">
        <p14:creationId xmlns:p14="http://schemas.microsoft.com/office/powerpoint/2010/main" val="4287868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b="1" dirty="0" smtClean="0">
                <a:solidFill>
                  <a:srgbClr val="008080"/>
                </a:solidFill>
              </a:rPr>
              <a:t> </a:t>
            </a:r>
            <a:endParaRPr lang="en-US" sz="3200" b="1" dirty="0">
              <a:solidFill>
                <a:srgbClr val="008080"/>
              </a:solidFill>
            </a:endParaRPr>
          </a:p>
        </p:txBody>
      </p:sp>
      <p:sp>
        <p:nvSpPr>
          <p:cNvPr id="3" name="Content Placeholder 2"/>
          <p:cNvSpPr>
            <a:spLocks noGrp="1"/>
          </p:cNvSpPr>
          <p:nvPr>
            <p:ph sz="quarter" idx="1"/>
          </p:nvPr>
        </p:nvSpPr>
        <p:spPr>
          <a:xfrm>
            <a:off x="467544" y="1628800"/>
            <a:ext cx="8153400" cy="4437112"/>
          </a:xfrm>
        </p:spPr>
        <p:txBody>
          <a:bodyPr/>
          <a:lstStyle/>
          <a:p>
            <a:pPr marL="0" indent="0">
              <a:buNone/>
            </a:pPr>
            <a:r>
              <a:rPr lang="en-US" sz="2400" b="1" dirty="0" smtClean="0">
                <a:solidFill>
                  <a:srgbClr val="008080"/>
                </a:solidFill>
              </a:rPr>
              <a:t>Conditions to be met for the US DOL to </a:t>
            </a:r>
            <a:r>
              <a:rPr lang="en-US" sz="2400" b="1" i="1" u="sng" dirty="0" smtClean="0"/>
              <a:t>NOT</a:t>
            </a:r>
            <a:r>
              <a:rPr lang="en-US" sz="2400" b="1" dirty="0" smtClean="0">
                <a:solidFill>
                  <a:srgbClr val="008080"/>
                </a:solidFill>
              </a:rPr>
              <a:t> consider an unpaid student and employee:</a:t>
            </a:r>
          </a:p>
          <a:p>
            <a:pPr marL="0" indent="0">
              <a:buNone/>
            </a:pPr>
            <a:endParaRPr lang="en-US" sz="800" b="1" dirty="0" smtClean="0">
              <a:solidFill>
                <a:srgbClr val="008080"/>
              </a:solidFill>
            </a:endParaRPr>
          </a:p>
          <a:p>
            <a:pPr marL="366713" lvl="1" indent="0">
              <a:buClr>
                <a:schemeClr val="accent1">
                  <a:lumMod val="50000"/>
                </a:schemeClr>
              </a:buClr>
              <a:buNone/>
            </a:pPr>
            <a:endParaRPr lang="en-US" sz="800" dirty="0"/>
          </a:p>
          <a:p>
            <a:pPr marL="388938" indent="-342900">
              <a:buClr>
                <a:schemeClr val="accent1">
                  <a:lumMod val="50000"/>
                </a:schemeClr>
              </a:buClr>
              <a:buFont typeface="+mj-lt"/>
              <a:buAutoNum type="arabicPeriod" startAt="7"/>
            </a:pPr>
            <a:r>
              <a:rPr lang="en-US" sz="1800" dirty="0" smtClean="0"/>
              <a:t>I</a:t>
            </a:r>
            <a:r>
              <a:rPr lang="en-US" sz="2000" dirty="0" smtClean="0"/>
              <a:t>ndividuals are not entitled to employment at the business conclusion of the IEP.  However, if the student becomes and employee,  s/he cannot be considered a trainee at that community-based placement unless in a different, clearly distinguishable occupation.</a:t>
            </a:r>
          </a:p>
          <a:p>
            <a:pPr marL="388938" indent="-342900">
              <a:buClr>
                <a:schemeClr val="accent1">
                  <a:lumMod val="50000"/>
                </a:schemeClr>
              </a:buClr>
              <a:buFont typeface="+mj-lt"/>
              <a:buAutoNum type="arabicPeriod" startAt="7"/>
            </a:pPr>
            <a:endParaRPr lang="en-US" sz="2000" dirty="0"/>
          </a:p>
          <a:p>
            <a:pPr marL="388938" indent="-342900">
              <a:buClr>
                <a:schemeClr val="accent1">
                  <a:lumMod val="50000"/>
                </a:schemeClr>
              </a:buClr>
              <a:buFont typeface="+mj-lt"/>
              <a:buAutoNum type="arabicPeriod" startAt="7"/>
            </a:pPr>
            <a:endParaRPr lang="en-US" sz="2000" dirty="0" smtClean="0"/>
          </a:p>
          <a:p>
            <a:pPr marL="46038" indent="0">
              <a:buClr>
                <a:schemeClr val="accent1">
                  <a:lumMod val="50000"/>
                </a:schemeClr>
              </a:buClr>
              <a:buNone/>
            </a:pPr>
            <a:endParaRPr lang="en-US" sz="2000" dirty="0"/>
          </a:p>
          <a:p>
            <a:pPr marL="46038" indent="0">
              <a:buClr>
                <a:schemeClr val="accent1">
                  <a:lumMod val="50000"/>
                </a:schemeClr>
              </a:buClr>
              <a:buNone/>
            </a:pPr>
            <a:endParaRPr lang="en-US" sz="2000" dirty="0" smtClean="0"/>
          </a:p>
          <a:p>
            <a:pPr marL="46038" indent="0">
              <a:buClr>
                <a:schemeClr val="accent1">
                  <a:lumMod val="50000"/>
                </a:schemeClr>
              </a:buClr>
              <a:buNone/>
            </a:pPr>
            <a:endParaRPr lang="en-US" sz="2000" dirty="0"/>
          </a:p>
          <a:p>
            <a:pPr marL="46038" indent="0">
              <a:buClr>
                <a:schemeClr val="accent1">
                  <a:lumMod val="50000"/>
                </a:schemeClr>
              </a:buClr>
              <a:buNone/>
            </a:pPr>
            <a:endParaRPr lang="en-US" sz="800" dirty="0"/>
          </a:p>
          <a:p>
            <a:pPr marL="0" lvl="0" indent="0">
              <a:buClr>
                <a:srgbClr val="B0CCB0"/>
              </a:buClr>
              <a:buNone/>
            </a:pPr>
            <a:r>
              <a:rPr lang="en-US" sz="1000" b="1" dirty="0">
                <a:solidFill>
                  <a:srgbClr val="008080"/>
                </a:solidFill>
              </a:rPr>
              <a:t>SOURCE:  </a:t>
            </a:r>
            <a:r>
              <a:rPr lang="en-US" sz="1000" dirty="0">
                <a:solidFill>
                  <a:prstClr val="black"/>
                </a:solidFill>
              </a:rPr>
              <a:t>www.dol.gov/whd/FOH/ch64/64c08</a:t>
            </a:r>
            <a:endParaRPr lang="en-US" sz="1000" b="1" dirty="0">
              <a:solidFill>
                <a:srgbClr val="008080"/>
              </a:solidFill>
            </a:endParaRPr>
          </a:p>
          <a:p>
            <a:pPr marL="457200" indent="-457200">
              <a:buFont typeface="+mj-lt"/>
              <a:buAutoNum type="arabicPeriod" startAt="4"/>
            </a:pPr>
            <a:endParaRPr lang="en-US" sz="2400" b="1" dirty="0" smtClean="0">
              <a:solidFill>
                <a:srgbClr val="008080"/>
              </a:solidFill>
            </a:endParaRPr>
          </a:p>
          <a:p>
            <a:pPr marL="0" indent="0">
              <a:buNone/>
            </a:pPr>
            <a:endParaRPr lang="en-US" sz="2400" b="1" dirty="0" smtClean="0">
              <a:solidFill>
                <a:srgbClr val="008080"/>
              </a:solidFill>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20</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
        <p:nvSpPr>
          <p:cNvPr id="7" name="Title 1"/>
          <p:cNvSpPr txBox="1">
            <a:spLocks/>
          </p:cNvSpPr>
          <p:nvPr/>
        </p:nvSpPr>
        <p:spPr bwMode="auto">
          <a:xfrm>
            <a:off x="589438" y="118846"/>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dirty="0" smtClean="0"/>
              <a:t>			</a:t>
            </a:r>
            <a:r>
              <a:rPr lang="en-US" sz="3200" b="1" dirty="0" smtClean="0">
                <a:solidFill>
                  <a:srgbClr val="008080"/>
                </a:solidFill>
              </a:rPr>
              <a:t>Community Based Vocational 			Education Guidelines</a:t>
            </a:r>
            <a:endParaRPr lang="en-US" sz="3200" b="1" dirty="0">
              <a:solidFill>
                <a:srgbClr val="008080"/>
              </a:solidFill>
            </a:endParaRPr>
          </a:p>
        </p:txBody>
      </p:sp>
    </p:spTree>
    <p:extLst>
      <p:ext uri="{BB962C8B-B14F-4D97-AF65-F5344CB8AC3E}">
        <p14:creationId xmlns:p14="http://schemas.microsoft.com/office/powerpoint/2010/main" val="2572916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153400" cy="990600"/>
          </a:xfrm>
        </p:spPr>
        <p:txBody>
          <a:bodyPr/>
          <a:lstStyle/>
          <a:p>
            <a:pPr algn="r"/>
            <a:r>
              <a:rPr lang="en-US" dirty="0" smtClean="0"/>
              <a:t>						</a:t>
            </a:r>
            <a:r>
              <a:rPr lang="en-US" dirty="0" smtClean="0">
                <a:solidFill>
                  <a:srgbClr val="008080"/>
                </a:solidFill>
              </a:rPr>
              <a:t>     </a:t>
            </a:r>
            <a:br>
              <a:rPr lang="en-US" dirty="0" smtClean="0">
                <a:solidFill>
                  <a:srgbClr val="008080"/>
                </a:solidFill>
              </a:rPr>
            </a:br>
            <a:r>
              <a:rPr lang="en-US" sz="3200" dirty="0" smtClean="0">
                <a:solidFill>
                  <a:srgbClr val="008080"/>
                </a:solidFill>
              </a:rPr>
              <a:t>Documentation Guidelines</a:t>
            </a:r>
            <a:r>
              <a:rPr lang="en-US" sz="3200" b="1" dirty="0" smtClean="0">
                <a:solidFill>
                  <a:srgbClr val="008080"/>
                </a:solidFill>
              </a:rPr>
              <a:t> </a:t>
            </a:r>
            <a:endParaRPr lang="en-US" sz="3200" b="1" dirty="0">
              <a:solidFill>
                <a:srgbClr val="008080"/>
              </a:solidFill>
            </a:endParaRPr>
          </a:p>
        </p:txBody>
      </p:sp>
      <p:sp>
        <p:nvSpPr>
          <p:cNvPr id="3" name="Content Placeholder 2"/>
          <p:cNvSpPr>
            <a:spLocks noGrp="1"/>
          </p:cNvSpPr>
          <p:nvPr>
            <p:ph sz="quarter" idx="1"/>
          </p:nvPr>
        </p:nvSpPr>
        <p:spPr>
          <a:xfrm>
            <a:off x="467544" y="1700808"/>
            <a:ext cx="8153400" cy="4437112"/>
          </a:xfrm>
        </p:spPr>
        <p:txBody>
          <a:bodyPr/>
          <a:lstStyle/>
          <a:p>
            <a:r>
              <a:rPr lang="en-US" sz="2000" b="1" dirty="0" smtClean="0">
                <a:solidFill>
                  <a:srgbClr val="008080"/>
                </a:solidFill>
              </a:rPr>
              <a:t>Community-Based Nonpaid Vocational Exploration, Assessment &amp; Training Agreement or Document that…</a:t>
            </a:r>
          </a:p>
          <a:p>
            <a:pPr lvl="1"/>
            <a:r>
              <a:rPr lang="en-US" sz="2000" dirty="0" smtClean="0"/>
              <a:t>Outlines the location, the student, the targeted vocation, start and end times, days of participation, CBVE guidelines, and signatures by the business, school personnel, student, parent/guardian and school principal.</a:t>
            </a:r>
          </a:p>
          <a:p>
            <a:pPr marL="366713" lvl="1" indent="0">
              <a:buNone/>
            </a:pPr>
            <a:endParaRPr lang="en-US" sz="400" dirty="0" smtClean="0"/>
          </a:p>
          <a:p>
            <a:r>
              <a:rPr lang="en-US" sz="2000" b="1" dirty="0" smtClean="0">
                <a:solidFill>
                  <a:srgbClr val="008080"/>
                </a:solidFill>
              </a:rPr>
              <a:t>IEP </a:t>
            </a:r>
          </a:p>
          <a:p>
            <a:pPr lvl="1"/>
            <a:r>
              <a:rPr lang="en-US" sz="2000" dirty="0" smtClean="0"/>
              <a:t>Identification in the IEP of goals and objectives related to work assessment, exploration or training</a:t>
            </a:r>
          </a:p>
          <a:p>
            <a:pPr marL="366713" lvl="1" indent="0">
              <a:buNone/>
            </a:pPr>
            <a:endParaRPr lang="en-US" sz="400" dirty="0" smtClean="0"/>
          </a:p>
          <a:p>
            <a:r>
              <a:rPr lang="en-US" sz="2000" b="1" dirty="0" smtClean="0">
                <a:solidFill>
                  <a:srgbClr val="008080"/>
                </a:solidFill>
              </a:rPr>
              <a:t>On-going documentation </a:t>
            </a:r>
          </a:p>
          <a:p>
            <a:pPr lvl="1"/>
            <a:r>
              <a:rPr lang="en-US" sz="2000" dirty="0" smtClean="0"/>
              <a:t>Relevant documents such as case notes, attendance records, progress reports or evaluations by employer, etc.  </a:t>
            </a:r>
          </a:p>
          <a:p>
            <a:pPr marL="0" indent="0">
              <a:buNone/>
            </a:pPr>
            <a:endParaRPr lang="en-US" sz="400" b="1" dirty="0" smtClean="0">
              <a:solidFill>
                <a:srgbClr val="008080"/>
              </a:solidFill>
            </a:endParaRPr>
          </a:p>
          <a:p>
            <a:pPr marL="0" indent="0">
              <a:buNone/>
            </a:pPr>
            <a:r>
              <a:rPr lang="en-US" sz="1000" b="1" dirty="0" smtClean="0">
                <a:solidFill>
                  <a:srgbClr val="008080"/>
                </a:solidFill>
              </a:rPr>
              <a:t>SOURCE</a:t>
            </a:r>
            <a:r>
              <a:rPr lang="en-US" sz="1000" b="1" dirty="0">
                <a:solidFill>
                  <a:srgbClr val="008080"/>
                </a:solidFill>
              </a:rPr>
              <a:t>:  </a:t>
            </a:r>
            <a:r>
              <a:rPr lang="en-US" sz="1000" dirty="0"/>
              <a:t>Judith L. </a:t>
            </a:r>
            <a:r>
              <a:rPr lang="en-US" sz="1000" dirty="0" err="1"/>
              <a:t>Imperatore</a:t>
            </a:r>
            <a:r>
              <a:rPr lang="en-US" sz="1000" dirty="0"/>
              <a:t>, </a:t>
            </a:r>
            <a:r>
              <a:rPr lang="en-US" sz="1000" dirty="0" err="1"/>
              <a:t>M.Ed</a:t>
            </a:r>
            <a:r>
              <a:rPr lang="en-US" sz="1000" dirty="0"/>
              <a:t> – </a:t>
            </a:r>
            <a:r>
              <a:rPr lang="en-US" sz="1000" dirty="0" smtClean="0"/>
              <a:t> </a:t>
            </a:r>
            <a:r>
              <a:rPr lang="en-US" sz="1000" dirty="0" smtClean="0">
                <a:hlinkClick r:id="rId3"/>
              </a:rPr>
              <a:t>www.transitionresponse.com</a:t>
            </a:r>
            <a:r>
              <a:rPr lang="en-US" sz="1000" dirty="0" smtClean="0"/>
              <a:t> – Making Careers Happen, 2013 </a:t>
            </a:r>
            <a:endParaRPr lang="en-US" sz="1000" b="1" dirty="0">
              <a:solidFill>
                <a:srgbClr val="008080"/>
              </a:solidFill>
            </a:endParaRPr>
          </a:p>
          <a:p>
            <a:pPr marL="0" lvl="0" indent="0">
              <a:buClr>
                <a:srgbClr val="B0CCB0"/>
              </a:buClr>
              <a:buNone/>
            </a:pPr>
            <a:r>
              <a:rPr lang="en-US" sz="1000" b="1" dirty="0" smtClean="0">
                <a:solidFill>
                  <a:srgbClr val="008080"/>
                </a:solidFill>
              </a:rPr>
              <a:t>SOURCE</a:t>
            </a:r>
            <a:r>
              <a:rPr lang="en-US" sz="1000" b="1" dirty="0">
                <a:solidFill>
                  <a:srgbClr val="008080"/>
                </a:solidFill>
              </a:rPr>
              <a:t>:  </a:t>
            </a:r>
            <a:r>
              <a:rPr lang="en-US" sz="1000" dirty="0" smtClean="0">
                <a:hlinkClick r:id="rId4"/>
              </a:rPr>
              <a:t>www.dol.gov/whd/FOH/ch64/64c08</a:t>
            </a:r>
            <a:endParaRPr lang="en-US" sz="1000" b="1" dirty="0"/>
          </a:p>
          <a:p>
            <a:pPr marL="0" indent="0">
              <a:buNone/>
            </a:pPr>
            <a:endParaRPr lang="en-US" sz="1000" b="1" dirty="0" smtClean="0">
              <a:solidFill>
                <a:srgbClr val="008080"/>
              </a:solidFill>
            </a:endParaRPr>
          </a:p>
          <a:p>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21</a:t>
            </a:fld>
            <a:endParaRPr lang="en-US"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Tree>
    <p:extLst>
      <p:ext uri="{BB962C8B-B14F-4D97-AF65-F5344CB8AC3E}">
        <p14:creationId xmlns:p14="http://schemas.microsoft.com/office/powerpoint/2010/main" val="4287868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153400" cy="990600"/>
          </a:xfrm>
        </p:spPr>
        <p:txBody>
          <a:bodyPr/>
          <a:lstStyle/>
          <a:p>
            <a:pPr algn="r"/>
            <a:r>
              <a:rPr lang="en-US" dirty="0" smtClean="0"/>
              <a:t>						</a:t>
            </a:r>
            <a:r>
              <a:rPr lang="en-US" dirty="0" smtClean="0">
                <a:solidFill>
                  <a:srgbClr val="008080"/>
                </a:solidFill>
              </a:rPr>
              <a:t>     </a:t>
            </a:r>
            <a:br>
              <a:rPr lang="en-US" dirty="0" smtClean="0">
                <a:solidFill>
                  <a:srgbClr val="008080"/>
                </a:solidFill>
              </a:rPr>
            </a:br>
            <a:r>
              <a:rPr lang="en-US" sz="3200" dirty="0" smtClean="0">
                <a:solidFill>
                  <a:srgbClr val="008080"/>
                </a:solidFill>
              </a:rPr>
              <a:t>Liability and Supervision</a:t>
            </a:r>
            <a:r>
              <a:rPr lang="en-US" sz="3200" b="1" dirty="0" smtClean="0">
                <a:solidFill>
                  <a:srgbClr val="008080"/>
                </a:solidFill>
              </a:rPr>
              <a:t> </a:t>
            </a:r>
            <a:endParaRPr lang="en-US" sz="3200" b="1" dirty="0">
              <a:solidFill>
                <a:srgbClr val="008080"/>
              </a:solidFill>
            </a:endParaRPr>
          </a:p>
        </p:txBody>
      </p:sp>
      <p:sp>
        <p:nvSpPr>
          <p:cNvPr id="3" name="Content Placeholder 2"/>
          <p:cNvSpPr>
            <a:spLocks noGrp="1"/>
          </p:cNvSpPr>
          <p:nvPr>
            <p:ph sz="quarter" idx="1"/>
          </p:nvPr>
        </p:nvSpPr>
        <p:spPr>
          <a:xfrm>
            <a:off x="467544" y="1752932"/>
            <a:ext cx="8153400" cy="4437112"/>
          </a:xfrm>
        </p:spPr>
        <p:txBody>
          <a:bodyPr/>
          <a:lstStyle/>
          <a:p>
            <a:pPr marL="0" indent="0">
              <a:buNone/>
            </a:pPr>
            <a:r>
              <a:rPr lang="en-US" sz="2400" b="1" dirty="0" smtClean="0">
                <a:solidFill>
                  <a:srgbClr val="008080"/>
                </a:solidFill>
              </a:rPr>
              <a:t>Liability</a:t>
            </a:r>
          </a:p>
          <a:p>
            <a:pPr marL="0" indent="0">
              <a:buNone/>
            </a:pPr>
            <a:endParaRPr lang="en-US" sz="800" b="1" dirty="0" smtClean="0">
              <a:solidFill>
                <a:srgbClr val="008080"/>
              </a:solidFill>
            </a:endParaRPr>
          </a:p>
          <a:p>
            <a:pPr>
              <a:spcBef>
                <a:spcPts val="0"/>
              </a:spcBef>
            </a:pPr>
            <a:r>
              <a:rPr lang="en-US" sz="2000" dirty="0" smtClean="0"/>
              <a:t>In non-employment relationships, the worksite is perceived as an extension of the school.</a:t>
            </a:r>
          </a:p>
          <a:p>
            <a:pPr marL="0" indent="0">
              <a:spcBef>
                <a:spcPts val="0"/>
              </a:spcBef>
              <a:buNone/>
            </a:pPr>
            <a:endParaRPr lang="en-US" sz="2000" dirty="0" smtClean="0"/>
          </a:p>
          <a:p>
            <a:pPr>
              <a:spcBef>
                <a:spcPts val="0"/>
              </a:spcBef>
            </a:pPr>
            <a:r>
              <a:rPr lang="en-US" sz="2000" dirty="0" smtClean="0"/>
              <a:t>Students are not eligible for Worker’s Compensation or insurance coverage provided to employees.</a:t>
            </a:r>
          </a:p>
          <a:p>
            <a:pPr marL="0" indent="0">
              <a:spcBef>
                <a:spcPts val="0"/>
              </a:spcBef>
              <a:buNone/>
            </a:pPr>
            <a:endParaRPr lang="en-US" sz="2000" dirty="0" smtClean="0"/>
          </a:p>
          <a:p>
            <a:pPr>
              <a:spcBef>
                <a:spcPts val="0"/>
              </a:spcBef>
            </a:pPr>
            <a:r>
              <a:rPr lang="en-US" sz="2000" dirty="0" smtClean="0"/>
              <a:t>The school is responsible for liability coverage, which is generally the same insurance and liability policy which applies to other off-site school experiences (athletics, field trips, etc.)</a:t>
            </a:r>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r>
              <a:rPr lang="en-US" sz="1000" b="1" dirty="0" smtClean="0">
                <a:solidFill>
                  <a:srgbClr val="008080"/>
                </a:solidFill>
              </a:rPr>
              <a:t>SOURCE:  </a:t>
            </a:r>
            <a:r>
              <a:rPr lang="en-US" sz="1000" dirty="0" smtClean="0"/>
              <a:t>Judith L. </a:t>
            </a:r>
            <a:r>
              <a:rPr lang="en-US" sz="1000" dirty="0" err="1" smtClean="0"/>
              <a:t>Imperatore</a:t>
            </a:r>
            <a:r>
              <a:rPr lang="en-US" sz="1000" dirty="0" smtClean="0"/>
              <a:t>, </a:t>
            </a:r>
            <a:r>
              <a:rPr lang="en-US" sz="1000" dirty="0" err="1" smtClean="0"/>
              <a:t>M.Ed</a:t>
            </a:r>
            <a:r>
              <a:rPr lang="en-US" sz="1000" dirty="0" smtClean="0"/>
              <a:t> – </a:t>
            </a:r>
            <a:r>
              <a:rPr lang="en-US" sz="1000" dirty="0" smtClean="0">
                <a:hlinkClick r:id="rId3"/>
              </a:rPr>
              <a:t>www.transitionresponse.com</a:t>
            </a:r>
            <a:r>
              <a:rPr lang="en-US" sz="1000" dirty="0" smtClean="0"/>
              <a:t> – Making Careers Happen, 2013</a:t>
            </a:r>
            <a:endParaRPr lang="en-US" sz="1000" b="1" dirty="0" smtClean="0">
              <a:solidFill>
                <a:srgbClr val="008080"/>
              </a:solidFill>
            </a:endParaRPr>
          </a:p>
          <a:p>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22</a:t>
            </a:fld>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Tree>
    <p:extLst>
      <p:ext uri="{BB962C8B-B14F-4D97-AF65-F5344CB8AC3E}">
        <p14:creationId xmlns:p14="http://schemas.microsoft.com/office/powerpoint/2010/main" val="3136180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153400" cy="990600"/>
          </a:xfrm>
        </p:spPr>
        <p:txBody>
          <a:bodyPr/>
          <a:lstStyle/>
          <a:p>
            <a:pPr algn="r"/>
            <a:r>
              <a:rPr lang="en-US" dirty="0" smtClean="0"/>
              <a:t>						</a:t>
            </a:r>
            <a:r>
              <a:rPr lang="en-US" dirty="0" smtClean="0">
                <a:solidFill>
                  <a:srgbClr val="008080"/>
                </a:solidFill>
              </a:rPr>
              <a:t>     </a:t>
            </a:r>
            <a:br>
              <a:rPr lang="en-US" dirty="0" smtClean="0">
                <a:solidFill>
                  <a:srgbClr val="008080"/>
                </a:solidFill>
              </a:rPr>
            </a:br>
            <a:r>
              <a:rPr lang="en-US" sz="3200" dirty="0" smtClean="0">
                <a:solidFill>
                  <a:srgbClr val="008080"/>
                </a:solidFill>
              </a:rPr>
              <a:t>Liability and Supervision</a:t>
            </a:r>
            <a:r>
              <a:rPr lang="en-US" sz="3200" b="1" dirty="0" smtClean="0">
                <a:solidFill>
                  <a:srgbClr val="008080"/>
                </a:solidFill>
              </a:rPr>
              <a:t> </a:t>
            </a:r>
            <a:endParaRPr lang="en-US" sz="3200" b="1" dirty="0">
              <a:solidFill>
                <a:srgbClr val="008080"/>
              </a:solidFill>
            </a:endParaRPr>
          </a:p>
        </p:txBody>
      </p:sp>
      <p:sp>
        <p:nvSpPr>
          <p:cNvPr id="3" name="Content Placeholder 2"/>
          <p:cNvSpPr>
            <a:spLocks noGrp="1"/>
          </p:cNvSpPr>
          <p:nvPr>
            <p:ph sz="quarter" idx="1"/>
          </p:nvPr>
        </p:nvSpPr>
        <p:spPr>
          <a:xfrm>
            <a:off x="467544" y="1752932"/>
            <a:ext cx="8153400" cy="4437112"/>
          </a:xfrm>
        </p:spPr>
        <p:txBody>
          <a:bodyPr/>
          <a:lstStyle/>
          <a:p>
            <a:pPr marL="0" indent="0">
              <a:buNone/>
            </a:pPr>
            <a:r>
              <a:rPr lang="en-US" sz="2400" b="1" dirty="0" smtClean="0">
                <a:solidFill>
                  <a:srgbClr val="008080"/>
                </a:solidFill>
              </a:rPr>
              <a:t>Supervision</a:t>
            </a:r>
          </a:p>
          <a:p>
            <a:pPr marL="0" indent="0">
              <a:buNone/>
            </a:pPr>
            <a:endParaRPr lang="en-US" sz="2400" b="1" dirty="0" smtClean="0">
              <a:solidFill>
                <a:srgbClr val="008080"/>
              </a:solidFill>
            </a:endParaRPr>
          </a:p>
          <a:p>
            <a:pPr>
              <a:spcBef>
                <a:spcPts val="0"/>
              </a:spcBef>
            </a:pPr>
            <a:r>
              <a:rPr lang="en-US" sz="2000" dirty="0" smtClean="0"/>
              <a:t>The student is expected to be closely supervised by school staff or employees of the business</a:t>
            </a:r>
          </a:p>
          <a:p>
            <a:pPr marL="0" indent="0">
              <a:spcBef>
                <a:spcPts val="0"/>
              </a:spcBef>
              <a:buNone/>
            </a:pPr>
            <a:endParaRPr lang="en-US" sz="2000" dirty="0" smtClean="0"/>
          </a:p>
          <a:p>
            <a:pPr>
              <a:spcBef>
                <a:spcPts val="0"/>
              </a:spcBef>
            </a:pPr>
            <a:r>
              <a:rPr lang="en-US" sz="2000" dirty="0" smtClean="0"/>
              <a:t>Continued and direct supervision is required.  This can include one to one instruction, small group instruction, supervision in close proximity, and supervision in frequent and regular intervals.</a:t>
            </a:r>
          </a:p>
          <a:p>
            <a:pPr marL="0" indent="0">
              <a:spcBef>
                <a:spcPts val="0"/>
              </a:spcBef>
              <a:buNone/>
            </a:pPr>
            <a:endParaRPr lang="en-US" sz="2000" dirty="0" smtClean="0"/>
          </a:p>
          <a:p>
            <a:pPr>
              <a:spcBef>
                <a:spcPts val="0"/>
              </a:spcBef>
            </a:pPr>
            <a:r>
              <a:rPr lang="en-US" sz="2000" dirty="0" smtClean="0"/>
              <a:t>Students are to be monitored at all times.  The intensity of that monitoring is determined on an individual basis.</a:t>
            </a:r>
          </a:p>
          <a:p>
            <a:pPr>
              <a:spcBef>
                <a:spcPts val="0"/>
              </a:spcBef>
            </a:pPr>
            <a:endParaRPr lang="en-US" sz="2000" dirty="0"/>
          </a:p>
          <a:p>
            <a:pPr>
              <a:spcBef>
                <a:spcPts val="0"/>
              </a:spcBef>
            </a:pPr>
            <a:endParaRPr lang="en-US" sz="2000" dirty="0" smtClean="0"/>
          </a:p>
          <a:p>
            <a:pPr>
              <a:spcBef>
                <a:spcPts val="0"/>
              </a:spcBef>
            </a:pPr>
            <a:endParaRPr lang="en-US" sz="2000" dirty="0" smtClean="0"/>
          </a:p>
          <a:p>
            <a:pPr marL="0" indent="0">
              <a:buNone/>
            </a:pPr>
            <a:r>
              <a:rPr lang="en-US" sz="1000" b="1" dirty="0" smtClean="0">
                <a:solidFill>
                  <a:srgbClr val="008080"/>
                </a:solidFill>
              </a:rPr>
              <a:t>SOURCE:  </a:t>
            </a:r>
            <a:r>
              <a:rPr lang="en-US" sz="1000" dirty="0" smtClean="0"/>
              <a:t>Judith L. </a:t>
            </a:r>
            <a:r>
              <a:rPr lang="en-US" sz="1000" dirty="0" err="1" smtClean="0"/>
              <a:t>Imperatore</a:t>
            </a:r>
            <a:r>
              <a:rPr lang="en-US" sz="1000" dirty="0" smtClean="0"/>
              <a:t>, </a:t>
            </a:r>
            <a:r>
              <a:rPr lang="en-US" sz="1000" dirty="0" err="1" smtClean="0"/>
              <a:t>M.Ed</a:t>
            </a:r>
            <a:r>
              <a:rPr lang="en-US" sz="1000" dirty="0" smtClean="0"/>
              <a:t> – </a:t>
            </a:r>
            <a:r>
              <a:rPr lang="en-US" sz="1000" dirty="0" smtClean="0">
                <a:hlinkClick r:id="rId3"/>
              </a:rPr>
              <a:t>www.transitionresponse.com</a:t>
            </a:r>
            <a:r>
              <a:rPr lang="en-US" sz="1000" dirty="0" smtClean="0"/>
              <a:t> – Making Careers Happen, 2013</a:t>
            </a:r>
            <a:endParaRPr lang="en-US" sz="1000" b="1" dirty="0" smtClean="0">
              <a:solidFill>
                <a:srgbClr val="008080"/>
              </a:solidFill>
            </a:endParaRPr>
          </a:p>
          <a:p>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23</a:t>
            </a:fld>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Tree>
    <p:extLst>
      <p:ext uri="{BB962C8B-B14F-4D97-AF65-F5344CB8AC3E}">
        <p14:creationId xmlns:p14="http://schemas.microsoft.com/office/powerpoint/2010/main" val="2015598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			</a:t>
            </a:r>
            <a:r>
              <a:rPr lang="en-US" sz="3200" dirty="0" smtClean="0">
                <a:solidFill>
                  <a:srgbClr val="008080"/>
                </a:solidFill>
              </a:rPr>
              <a:t>So, What Are Your Options for Work Experience for Youth?</a:t>
            </a:r>
            <a:endParaRPr lang="en-US" sz="3200" b="1" dirty="0">
              <a:solidFill>
                <a:srgbClr val="008080"/>
              </a:solidFill>
            </a:endParaRPr>
          </a:p>
        </p:txBody>
      </p:sp>
      <p:sp>
        <p:nvSpPr>
          <p:cNvPr id="3" name="Content Placeholder 2"/>
          <p:cNvSpPr>
            <a:spLocks noGrp="1"/>
          </p:cNvSpPr>
          <p:nvPr>
            <p:ph sz="quarter" idx="1"/>
          </p:nvPr>
        </p:nvSpPr>
        <p:spPr>
          <a:xfrm>
            <a:off x="467544" y="1556792"/>
            <a:ext cx="8153400" cy="4680520"/>
          </a:xfrm>
        </p:spPr>
        <p:txBody>
          <a:bodyPr/>
          <a:lstStyle/>
          <a:p>
            <a:pPr marL="0" indent="0">
              <a:buNone/>
            </a:pPr>
            <a:r>
              <a:rPr lang="en-US" sz="2400" b="1" dirty="0" smtClean="0">
                <a:solidFill>
                  <a:srgbClr val="008080"/>
                </a:solidFill>
              </a:rPr>
              <a:t>Internships –</a:t>
            </a:r>
          </a:p>
          <a:p>
            <a:pPr marL="0" indent="0">
              <a:spcBef>
                <a:spcPts val="0"/>
              </a:spcBef>
              <a:buNone/>
            </a:pPr>
            <a:endParaRPr lang="en-US" sz="800" dirty="0"/>
          </a:p>
          <a:p>
            <a:pPr lvl="1">
              <a:spcBef>
                <a:spcPts val="0"/>
              </a:spcBef>
            </a:pPr>
            <a:r>
              <a:rPr lang="en-US" sz="2000" dirty="0" smtClean="0"/>
              <a:t>The internship meets the six criteria set forth by the FLSA – </a:t>
            </a:r>
            <a:r>
              <a:rPr lang="en-US" sz="2000" b="1" dirty="0" smtClean="0">
                <a:solidFill>
                  <a:srgbClr val="008080"/>
                </a:solidFill>
              </a:rPr>
              <a:t>NO</a:t>
            </a:r>
            <a:r>
              <a:rPr lang="en-US" sz="2000" dirty="0" smtClean="0"/>
              <a:t> benefit to the employer – educational structure and benefit to the student.</a:t>
            </a:r>
          </a:p>
          <a:p>
            <a:pPr>
              <a:spcBef>
                <a:spcPts val="0"/>
              </a:spcBef>
            </a:pPr>
            <a:endParaRPr lang="en-US" sz="800" dirty="0"/>
          </a:p>
          <a:p>
            <a:pPr lvl="1">
              <a:spcBef>
                <a:spcPts val="0"/>
              </a:spcBef>
            </a:pPr>
            <a:r>
              <a:rPr lang="en-US" sz="2000" dirty="0" smtClean="0"/>
              <a:t>If the internship does not meet the criteria of the FLSA the student needs to be compensated with wages or stipends equaling at least minimum wage.  </a:t>
            </a:r>
          </a:p>
          <a:p>
            <a:pPr marL="366713" lvl="1" indent="0">
              <a:spcBef>
                <a:spcPts val="0"/>
              </a:spcBef>
              <a:buNone/>
            </a:pPr>
            <a:endParaRPr lang="en-US" sz="800" dirty="0" smtClean="0"/>
          </a:p>
          <a:p>
            <a:pPr>
              <a:spcBef>
                <a:spcPts val="0"/>
              </a:spcBef>
            </a:pPr>
            <a:endParaRPr lang="en-US" sz="800" dirty="0"/>
          </a:p>
          <a:p>
            <a:pPr marL="0" indent="0">
              <a:spcBef>
                <a:spcPts val="0"/>
              </a:spcBef>
              <a:buNone/>
            </a:pPr>
            <a:r>
              <a:rPr lang="en-US" sz="2400" b="1" dirty="0" smtClean="0">
                <a:solidFill>
                  <a:srgbClr val="008080"/>
                </a:solidFill>
              </a:rPr>
              <a:t>Community Based Vocational Education –</a:t>
            </a:r>
          </a:p>
          <a:p>
            <a:pPr lvl="1"/>
            <a:r>
              <a:rPr lang="en-US" sz="2000" dirty="0" smtClean="0"/>
              <a:t>The seven conditions set forth by the FSLA are met</a:t>
            </a:r>
          </a:p>
          <a:p>
            <a:pPr lvl="1"/>
            <a:r>
              <a:rPr lang="en-US" sz="2000" dirty="0" smtClean="0"/>
              <a:t>Eligible students are those with a disability</a:t>
            </a:r>
          </a:p>
          <a:p>
            <a:pPr marL="366713" lvl="1" indent="0">
              <a:buNone/>
            </a:pPr>
            <a:endParaRPr lang="en-US" sz="200" dirty="0" smtClean="0"/>
          </a:p>
          <a:p>
            <a:pPr>
              <a:spcBef>
                <a:spcPts val="0"/>
              </a:spcBef>
            </a:pPr>
            <a:endParaRPr lang="en-US" sz="800" dirty="0"/>
          </a:p>
          <a:p>
            <a:pPr marL="0" indent="0">
              <a:spcBef>
                <a:spcPts val="0"/>
              </a:spcBef>
              <a:buNone/>
            </a:pPr>
            <a:r>
              <a:rPr lang="en-US" sz="2400" b="1" dirty="0" smtClean="0">
                <a:solidFill>
                  <a:srgbClr val="008080"/>
                </a:solidFill>
              </a:rPr>
              <a:t>Formalized Volunteer Departments / Opportunities </a:t>
            </a:r>
            <a:r>
              <a:rPr lang="en-US" sz="2400" b="1" dirty="0">
                <a:solidFill>
                  <a:srgbClr val="008080"/>
                </a:solidFill>
              </a:rPr>
              <a:t>–</a:t>
            </a:r>
          </a:p>
          <a:p>
            <a:pPr lvl="1"/>
            <a:r>
              <a:rPr lang="en-US" sz="2000" dirty="0" smtClean="0">
                <a:solidFill>
                  <a:prstClr val="black"/>
                </a:solidFill>
              </a:rPr>
              <a:t>Unpaid </a:t>
            </a:r>
            <a:r>
              <a:rPr lang="en-US" sz="2000" dirty="0">
                <a:solidFill>
                  <a:prstClr val="black"/>
                </a:solidFill>
              </a:rPr>
              <a:t>internships in the public sector and for non-profit charitable </a:t>
            </a:r>
            <a:r>
              <a:rPr lang="en-US" sz="2000" dirty="0" smtClean="0">
                <a:solidFill>
                  <a:prstClr val="black"/>
                </a:solidFill>
              </a:rPr>
              <a:t>organizations.  </a:t>
            </a:r>
            <a:endParaRPr lang="en-US" sz="2000" dirty="0" smtClean="0">
              <a:solidFill>
                <a:srgbClr val="008080"/>
              </a:solidFill>
            </a:endParaRPr>
          </a:p>
          <a:p>
            <a:pPr marL="0" indent="0">
              <a:buNone/>
            </a:pPr>
            <a:endParaRPr lang="en-US" sz="2500" dirty="0" smtClean="0"/>
          </a:p>
          <a:p>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24</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81076" y="477721"/>
            <a:ext cx="2016224" cy="722179"/>
          </a:xfrm>
          <a:prstGeom prst="rect">
            <a:avLst/>
          </a:prstGeom>
        </p:spPr>
      </p:pic>
    </p:spTree>
    <p:extLst>
      <p:ext uri="{BB962C8B-B14F-4D97-AF65-F5344CB8AC3E}">
        <p14:creationId xmlns:p14="http://schemas.microsoft.com/office/powerpoint/2010/main" val="166180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			</a:t>
            </a:r>
            <a:r>
              <a:rPr lang="en-US" sz="3200" dirty="0" smtClean="0">
                <a:solidFill>
                  <a:srgbClr val="008080"/>
                </a:solidFill>
              </a:rPr>
              <a:t>Q&amp;A and Upcoming Sessions</a:t>
            </a:r>
            <a:endParaRPr lang="en-US" sz="3200" b="1" dirty="0">
              <a:solidFill>
                <a:srgbClr val="008080"/>
              </a:solidFill>
            </a:endParaRPr>
          </a:p>
        </p:txBody>
      </p:sp>
      <p:sp>
        <p:nvSpPr>
          <p:cNvPr id="3" name="Content Placeholder 2"/>
          <p:cNvSpPr>
            <a:spLocks noGrp="1"/>
          </p:cNvSpPr>
          <p:nvPr>
            <p:ph sz="quarter" idx="1"/>
          </p:nvPr>
        </p:nvSpPr>
        <p:spPr>
          <a:xfrm>
            <a:off x="467544" y="1556792"/>
            <a:ext cx="8153400" cy="4680520"/>
          </a:xfrm>
        </p:spPr>
        <p:txBody>
          <a:bodyPr/>
          <a:lstStyle/>
          <a:p>
            <a:pPr marL="0" indent="0">
              <a:spcBef>
                <a:spcPts val="0"/>
              </a:spcBef>
              <a:buNone/>
            </a:pPr>
            <a:endParaRPr lang="en-US" sz="200" dirty="0"/>
          </a:p>
          <a:p>
            <a:pPr marL="0" indent="0">
              <a:spcBef>
                <a:spcPts val="0"/>
              </a:spcBef>
              <a:buNone/>
            </a:pPr>
            <a:endParaRPr lang="en-US" sz="800" b="1" dirty="0" smtClean="0">
              <a:solidFill>
                <a:srgbClr val="008080"/>
              </a:solidFill>
            </a:endParaRPr>
          </a:p>
          <a:p>
            <a:pPr marL="0" indent="0">
              <a:spcBef>
                <a:spcPts val="0"/>
              </a:spcBef>
              <a:buNone/>
            </a:pPr>
            <a:r>
              <a:rPr lang="en-US" sz="2400" b="1" dirty="0" smtClean="0"/>
              <a:t>Upcoming Topics in September &amp; October…</a:t>
            </a:r>
          </a:p>
          <a:p>
            <a:pPr marL="0" indent="0">
              <a:spcBef>
                <a:spcPts val="0"/>
              </a:spcBef>
              <a:buNone/>
            </a:pPr>
            <a:endParaRPr lang="en-US" sz="800" b="1" dirty="0" smtClean="0"/>
          </a:p>
          <a:p>
            <a:pPr marL="0" indent="0">
              <a:spcBef>
                <a:spcPts val="0"/>
              </a:spcBef>
              <a:buNone/>
            </a:pPr>
            <a:r>
              <a:rPr lang="en-US" sz="2000" b="1" dirty="0"/>
              <a:t>Part II:  </a:t>
            </a:r>
            <a:r>
              <a:rPr lang="en-US" sz="2000" b="1" dirty="0">
                <a:solidFill>
                  <a:srgbClr val="008080"/>
                </a:solidFill>
              </a:rPr>
              <a:t>The Nuts and Bolts of Transition</a:t>
            </a:r>
            <a:r>
              <a:rPr lang="en-US" sz="2000" dirty="0">
                <a:solidFill>
                  <a:srgbClr val="008080"/>
                </a:solidFill>
              </a:rPr>
              <a:t> </a:t>
            </a:r>
            <a:endParaRPr lang="en-US" sz="2000" dirty="0" smtClean="0">
              <a:solidFill>
                <a:srgbClr val="008080"/>
              </a:solidFill>
            </a:endParaRPr>
          </a:p>
          <a:p>
            <a:pPr marL="0" indent="0">
              <a:spcBef>
                <a:spcPts val="0"/>
              </a:spcBef>
              <a:buNone/>
            </a:pPr>
            <a:r>
              <a:rPr lang="en-US" sz="2000" dirty="0"/>
              <a:t>	</a:t>
            </a:r>
            <a:r>
              <a:rPr lang="en-US" sz="1800" dirty="0" smtClean="0"/>
              <a:t>What </a:t>
            </a:r>
            <a:r>
              <a:rPr lang="en-US" sz="1800" dirty="0"/>
              <a:t>Parents New to Transition Should </a:t>
            </a:r>
            <a:r>
              <a:rPr lang="en-US" sz="1800" dirty="0" smtClean="0"/>
              <a:t>Know</a:t>
            </a:r>
          </a:p>
          <a:p>
            <a:pPr marL="0" indent="0">
              <a:spcBef>
                <a:spcPts val="0"/>
              </a:spcBef>
              <a:buNone/>
            </a:pPr>
            <a:endParaRPr lang="en-US" sz="800" dirty="0"/>
          </a:p>
          <a:p>
            <a:pPr marL="0" indent="0">
              <a:spcBef>
                <a:spcPts val="0"/>
              </a:spcBef>
              <a:buNone/>
            </a:pPr>
            <a:r>
              <a:rPr lang="en-US" sz="2000" b="1" dirty="0" smtClean="0"/>
              <a:t>Part </a:t>
            </a:r>
            <a:r>
              <a:rPr lang="en-US" sz="2000" b="1" dirty="0"/>
              <a:t>III:  </a:t>
            </a:r>
            <a:r>
              <a:rPr lang="en-US" sz="2000" b="1" dirty="0">
                <a:solidFill>
                  <a:srgbClr val="008080"/>
                </a:solidFill>
              </a:rPr>
              <a:t>Strengthening Collaborations for Better Transition </a:t>
            </a:r>
            <a:r>
              <a:rPr lang="en-US" sz="2000" b="1" dirty="0" smtClean="0">
                <a:solidFill>
                  <a:srgbClr val="008080"/>
                </a:solidFill>
              </a:rPr>
              <a:t>Outcomes</a:t>
            </a:r>
          </a:p>
          <a:p>
            <a:pPr marL="0" indent="0">
              <a:spcBef>
                <a:spcPts val="0"/>
              </a:spcBef>
              <a:buNone/>
            </a:pPr>
            <a:endParaRPr lang="en-US" sz="800" dirty="0">
              <a:solidFill>
                <a:srgbClr val="008080"/>
              </a:solidFill>
            </a:endParaRPr>
          </a:p>
          <a:p>
            <a:pPr marL="0" indent="0">
              <a:spcBef>
                <a:spcPts val="0"/>
              </a:spcBef>
              <a:buNone/>
            </a:pPr>
            <a:r>
              <a:rPr lang="en-US" sz="2000" b="1" dirty="0" smtClean="0"/>
              <a:t>Part </a:t>
            </a:r>
            <a:r>
              <a:rPr lang="en-US" sz="2000" b="1" dirty="0"/>
              <a:t>IV:  </a:t>
            </a:r>
            <a:r>
              <a:rPr lang="en-US" sz="2000" b="1" dirty="0">
                <a:solidFill>
                  <a:srgbClr val="008080"/>
                </a:solidFill>
              </a:rPr>
              <a:t>Using Rapid Job Placement in </a:t>
            </a:r>
            <a:r>
              <a:rPr lang="en-US" sz="2000" b="1" dirty="0" smtClean="0">
                <a:solidFill>
                  <a:srgbClr val="008080"/>
                </a:solidFill>
              </a:rPr>
              <a:t>Transition</a:t>
            </a:r>
          </a:p>
          <a:p>
            <a:pPr marL="0" indent="0">
              <a:spcBef>
                <a:spcPts val="0"/>
              </a:spcBef>
              <a:buNone/>
            </a:pPr>
            <a:endParaRPr lang="en-US" sz="800" dirty="0">
              <a:solidFill>
                <a:srgbClr val="008080"/>
              </a:solidFill>
            </a:endParaRPr>
          </a:p>
          <a:p>
            <a:pPr marL="0" indent="0">
              <a:spcBef>
                <a:spcPts val="0"/>
              </a:spcBef>
              <a:buNone/>
            </a:pPr>
            <a:r>
              <a:rPr lang="en-US" sz="2000" b="1" dirty="0"/>
              <a:t>Part V:  </a:t>
            </a:r>
            <a:r>
              <a:rPr lang="en-US" sz="2000" b="1" dirty="0">
                <a:solidFill>
                  <a:srgbClr val="008080"/>
                </a:solidFill>
              </a:rPr>
              <a:t>Employer </a:t>
            </a:r>
            <a:r>
              <a:rPr lang="en-US" sz="2000" b="1" dirty="0" smtClean="0">
                <a:solidFill>
                  <a:srgbClr val="008080"/>
                </a:solidFill>
              </a:rPr>
              <a:t>Expectations</a:t>
            </a:r>
            <a:endParaRPr lang="en-US" sz="2000" dirty="0" smtClean="0">
              <a:solidFill>
                <a:srgbClr val="008080"/>
              </a:solidFill>
            </a:endParaRPr>
          </a:p>
          <a:p>
            <a:pPr marL="0" indent="0">
              <a:spcBef>
                <a:spcPts val="0"/>
              </a:spcBef>
              <a:buNone/>
            </a:pPr>
            <a:r>
              <a:rPr lang="en-US" sz="2000" dirty="0"/>
              <a:t>	</a:t>
            </a:r>
            <a:r>
              <a:rPr lang="en-US" sz="1800" dirty="0" smtClean="0"/>
              <a:t>Preparing </a:t>
            </a:r>
            <a:r>
              <a:rPr lang="en-US" sz="1800" dirty="0"/>
              <a:t>youth for the contemporary labor market  </a:t>
            </a:r>
            <a:endParaRPr lang="en-US" sz="1800" dirty="0" smtClean="0"/>
          </a:p>
          <a:p>
            <a:pPr marL="0" indent="0">
              <a:spcBef>
                <a:spcPts val="0"/>
              </a:spcBef>
              <a:buNone/>
            </a:pPr>
            <a:endParaRPr lang="en-US" sz="800" dirty="0"/>
          </a:p>
          <a:p>
            <a:pPr marL="0" indent="0">
              <a:spcBef>
                <a:spcPts val="0"/>
              </a:spcBef>
              <a:buNone/>
            </a:pPr>
            <a:r>
              <a:rPr lang="en-US" sz="2000" b="1" dirty="0"/>
              <a:t>Part VI:  </a:t>
            </a:r>
            <a:r>
              <a:rPr lang="en-US" sz="2000" b="1" dirty="0">
                <a:solidFill>
                  <a:srgbClr val="008080"/>
                </a:solidFill>
              </a:rPr>
              <a:t>Assessing Work Aptitudes and Attitudes of Students in </a:t>
            </a:r>
            <a:r>
              <a:rPr lang="en-US" sz="2000" b="1" dirty="0" smtClean="0">
                <a:solidFill>
                  <a:srgbClr val="008080"/>
                </a:solidFill>
              </a:rPr>
              <a:t>Transition</a:t>
            </a:r>
          </a:p>
          <a:p>
            <a:pPr marL="0" indent="0">
              <a:spcBef>
                <a:spcPts val="0"/>
              </a:spcBef>
              <a:buNone/>
            </a:pPr>
            <a:endParaRPr lang="en-US" sz="800" dirty="0">
              <a:solidFill>
                <a:srgbClr val="008080"/>
              </a:solidFill>
            </a:endParaRPr>
          </a:p>
          <a:p>
            <a:pPr marL="0" indent="0">
              <a:spcBef>
                <a:spcPts val="0"/>
              </a:spcBef>
              <a:buNone/>
            </a:pPr>
            <a:r>
              <a:rPr lang="en-US" sz="2000" b="1" dirty="0" smtClean="0"/>
              <a:t>Part </a:t>
            </a:r>
            <a:r>
              <a:rPr lang="en-US" sz="2000" b="1" dirty="0"/>
              <a:t>VII:  </a:t>
            </a:r>
            <a:r>
              <a:rPr lang="en-US" sz="2000" b="1" dirty="0">
                <a:solidFill>
                  <a:srgbClr val="008080"/>
                </a:solidFill>
              </a:rPr>
              <a:t>Finding Jobs for Students with </a:t>
            </a:r>
            <a:r>
              <a:rPr lang="en-US" sz="2000" b="1" dirty="0" smtClean="0">
                <a:solidFill>
                  <a:srgbClr val="008080"/>
                </a:solidFill>
              </a:rPr>
              <a:t>Disabilities</a:t>
            </a:r>
            <a:endParaRPr lang="en-US" sz="2000" dirty="0" smtClean="0">
              <a:solidFill>
                <a:srgbClr val="008080"/>
              </a:solidFill>
            </a:endParaRPr>
          </a:p>
          <a:p>
            <a:pPr marL="0" indent="0">
              <a:spcBef>
                <a:spcPts val="0"/>
              </a:spcBef>
              <a:buNone/>
            </a:pPr>
            <a:r>
              <a:rPr lang="en-US" sz="2000" dirty="0"/>
              <a:t>	</a:t>
            </a:r>
            <a:r>
              <a:rPr lang="en-US" sz="1800" dirty="0" smtClean="0"/>
              <a:t>A </a:t>
            </a:r>
            <a:r>
              <a:rPr lang="en-US" sz="1800" dirty="0"/>
              <a:t>Practical Step by Step Training for </a:t>
            </a:r>
            <a:r>
              <a:rPr lang="en-US" sz="1800" dirty="0" smtClean="0"/>
              <a:t>Educators</a:t>
            </a:r>
          </a:p>
          <a:p>
            <a:pPr marL="0" indent="0">
              <a:spcBef>
                <a:spcPts val="0"/>
              </a:spcBef>
              <a:buNone/>
            </a:pPr>
            <a:endParaRPr lang="en-US" sz="800" dirty="0"/>
          </a:p>
          <a:p>
            <a:pPr marL="0" indent="0">
              <a:spcBef>
                <a:spcPts val="0"/>
              </a:spcBef>
              <a:buNone/>
            </a:pPr>
            <a:r>
              <a:rPr lang="en-US" sz="2000" b="1" dirty="0" smtClean="0"/>
              <a:t>Part </a:t>
            </a:r>
            <a:r>
              <a:rPr lang="en-US" sz="2000" b="1" dirty="0"/>
              <a:t>VIII:  </a:t>
            </a:r>
            <a:r>
              <a:rPr lang="en-US" sz="2000" b="1" dirty="0">
                <a:solidFill>
                  <a:srgbClr val="008080"/>
                </a:solidFill>
              </a:rPr>
              <a:t>Culturally Sensitive Transition Planning</a:t>
            </a:r>
            <a:endParaRPr lang="en-US" sz="2000" dirty="0">
              <a:solidFill>
                <a:srgbClr val="008080"/>
              </a:solidFill>
            </a:endParaRPr>
          </a:p>
          <a:p>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25</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81076" y="477721"/>
            <a:ext cx="2016224" cy="722179"/>
          </a:xfrm>
          <a:prstGeom prst="rect">
            <a:avLst/>
          </a:prstGeom>
        </p:spPr>
      </p:pic>
    </p:spTree>
    <p:extLst>
      <p:ext uri="{BB962C8B-B14F-4D97-AF65-F5344CB8AC3E}">
        <p14:creationId xmlns:p14="http://schemas.microsoft.com/office/powerpoint/2010/main" val="2345569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438" y="118846"/>
            <a:ext cx="8153400" cy="990600"/>
          </a:xfrm>
        </p:spPr>
        <p:txBody>
          <a:bodyPr/>
          <a:lstStyle/>
          <a:p>
            <a:pPr algn="r"/>
            <a:r>
              <a:rPr lang="en-US" dirty="0" smtClean="0"/>
              <a:t>				</a:t>
            </a:r>
            <a:r>
              <a:rPr lang="en-US" dirty="0"/>
              <a:t> </a:t>
            </a:r>
            <a:r>
              <a:rPr lang="en-US" dirty="0" smtClean="0"/>
              <a:t>   </a:t>
            </a:r>
            <a:r>
              <a:rPr lang="en-US" dirty="0" smtClean="0">
                <a:solidFill>
                  <a:srgbClr val="008080"/>
                </a:solidFill>
              </a:rPr>
              <a:t>  </a:t>
            </a:r>
            <a:r>
              <a:rPr lang="en-US" sz="3200" b="1" dirty="0" smtClean="0">
                <a:solidFill>
                  <a:srgbClr val="008080"/>
                </a:solidFill>
              </a:rPr>
              <a:t>Why are Internships &amp; Work Experiences a Hot Topic?</a:t>
            </a:r>
            <a:endParaRPr lang="en-US" sz="3200" b="1" dirty="0">
              <a:solidFill>
                <a:srgbClr val="008080"/>
              </a:solidFill>
            </a:endParaRPr>
          </a:p>
        </p:txBody>
      </p:sp>
      <p:sp>
        <p:nvSpPr>
          <p:cNvPr id="3" name="Content Placeholder 2"/>
          <p:cNvSpPr>
            <a:spLocks noGrp="1"/>
          </p:cNvSpPr>
          <p:nvPr>
            <p:ph sz="quarter" idx="1"/>
          </p:nvPr>
        </p:nvSpPr>
        <p:spPr>
          <a:xfrm>
            <a:off x="467544" y="1628800"/>
            <a:ext cx="8352928" cy="4824536"/>
          </a:xfrm>
        </p:spPr>
        <p:txBody>
          <a:bodyPr/>
          <a:lstStyle/>
          <a:p>
            <a:pPr marL="0" indent="0">
              <a:buNone/>
            </a:pPr>
            <a:r>
              <a:rPr lang="en-US" sz="2800" b="1" dirty="0" smtClean="0"/>
              <a:t>World Wide Big Picture</a:t>
            </a:r>
            <a:r>
              <a:rPr lang="en-US" sz="2800" b="1" dirty="0" smtClean="0">
                <a:solidFill>
                  <a:srgbClr val="008080"/>
                </a:solidFill>
              </a:rPr>
              <a:t> – </a:t>
            </a:r>
          </a:p>
          <a:p>
            <a:pPr marL="0" indent="0">
              <a:buNone/>
            </a:pPr>
            <a:r>
              <a:rPr lang="en-US" sz="2800" b="1" dirty="0" smtClean="0">
                <a:solidFill>
                  <a:srgbClr val="008080"/>
                </a:solidFill>
              </a:rPr>
              <a:t>Global competitiveness and Economic Development</a:t>
            </a:r>
          </a:p>
          <a:p>
            <a:pPr marL="0" indent="0">
              <a:buNone/>
            </a:pPr>
            <a:endParaRPr lang="en-US" sz="200" b="1" dirty="0" smtClean="0">
              <a:solidFill>
                <a:srgbClr val="008080"/>
              </a:solidFill>
            </a:endParaRPr>
          </a:p>
          <a:p>
            <a:pPr marL="0" indent="0">
              <a:buNone/>
            </a:pPr>
            <a:r>
              <a:rPr lang="en-US" sz="2200" b="1" dirty="0" smtClean="0">
                <a:solidFill>
                  <a:srgbClr val="008080"/>
                </a:solidFill>
              </a:rPr>
              <a:t>McKinsey &amp; Company conducted a survey of </a:t>
            </a:r>
            <a:r>
              <a:rPr lang="en-US" sz="2200" b="1" dirty="0" smtClean="0"/>
              <a:t>2700 employers </a:t>
            </a:r>
            <a:r>
              <a:rPr lang="en-US" sz="2200" b="1" dirty="0" smtClean="0">
                <a:solidFill>
                  <a:srgbClr val="008080"/>
                </a:solidFill>
              </a:rPr>
              <a:t>and </a:t>
            </a:r>
            <a:r>
              <a:rPr lang="en-US" sz="2200" b="1" dirty="0" smtClean="0"/>
              <a:t>900 educators </a:t>
            </a:r>
            <a:r>
              <a:rPr lang="en-US" sz="2200" b="1" dirty="0" smtClean="0">
                <a:solidFill>
                  <a:srgbClr val="008080"/>
                </a:solidFill>
              </a:rPr>
              <a:t>was conducted in November, 2012.  The results:</a:t>
            </a:r>
          </a:p>
          <a:p>
            <a:pPr marL="0" indent="0">
              <a:buNone/>
            </a:pPr>
            <a:endParaRPr lang="en-US" sz="200" b="1" dirty="0" smtClean="0">
              <a:solidFill>
                <a:srgbClr val="008080"/>
              </a:solidFill>
            </a:endParaRPr>
          </a:p>
          <a:p>
            <a:pPr lvl="2"/>
            <a:r>
              <a:rPr lang="en-US" sz="2200" b="1" dirty="0" smtClean="0">
                <a:solidFill>
                  <a:srgbClr val="008080"/>
                </a:solidFill>
              </a:rPr>
              <a:t>70% </a:t>
            </a:r>
            <a:r>
              <a:rPr lang="en-US" sz="2200" dirty="0" smtClean="0"/>
              <a:t>of the employers reported that young people had inadequate skills for the most entry level jobs, including inadequate problem solving skills and basic employability skills.</a:t>
            </a:r>
          </a:p>
          <a:p>
            <a:pPr marL="685800" lvl="2" indent="0">
              <a:buNone/>
            </a:pPr>
            <a:endParaRPr lang="en-US" sz="800" dirty="0" smtClean="0"/>
          </a:p>
          <a:p>
            <a:pPr lvl="2"/>
            <a:r>
              <a:rPr lang="en-US" sz="2200" b="1" dirty="0" smtClean="0">
                <a:solidFill>
                  <a:srgbClr val="008080"/>
                </a:solidFill>
              </a:rPr>
              <a:t>70% </a:t>
            </a:r>
            <a:r>
              <a:rPr lang="en-US" sz="2200" dirty="0" smtClean="0"/>
              <a:t>of the educators believed they suitably prepared their graduates to enter the labor market.</a:t>
            </a:r>
          </a:p>
          <a:p>
            <a:pPr marL="685800" lvl="2" indent="0">
              <a:buNone/>
            </a:pPr>
            <a:endParaRPr lang="en-US" sz="800" dirty="0" smtClean="0"/>
          </a:p>
          <a:p>
            <a:pPr lvl="2"/>
            <a:r>
              <a:rPr lang="en-US" sz="2200" dirty="0" smtClean="0"/>
              <a:t>A global shortfall of </a:t>
            </a:r>
            <a:r>
              <a:rPr lang="en-US" sz="2200" b="1" dirty="0" smtClean="0">
                <a:solidFill>
                  <a:srgbClr val="008080"/>
                </a:solidFill>
              </a:rPr>
              <a:t>85 MILLION high and middle skilled </a:t>
            </a:r>
            <a:r>
              <a:rPr lang="en-US" sz="2200" dirty="0" smtClean="0"/>
              <a:t>workers is predicted </a:t>
            </a:r>
            <a:r>
              <a:rPr lang="en-US" sz="2200" b="1" dirty="0" smtClean="0">
                <a:solidFill>
                  <a:srgbClr val="008080"/>
                </a:solidFill>
              </a:rPr>
              <a:t>by 2020</a:t>
            </a:r>
          </a:p>
          <a:p>
            <a:pPr marL="685800" lvl="2" indent="0">
              <a:buNone/>
            </a:pPr>
            <a:endParaRPr lang="en-US" sz="800" dirty="0" smtClean="0"/>
          </a:p>
          <a:p>
            <a:pPr marL="0" indent="0">
              <a:buNone/>
            </a:pPr>
            <a:endParaRPr lang="en-US" sz="1800" b="1" dirty="0" smtClean="0">
              <a:solidFill>
                <a:srgbClr val="008080"/>
              </a:solidFill>
            </a:endParaRPr>
          </a:p>
          <a:p>
            <a:endParaRPr lang="en-US" sz="2200" dirty="0" smtClean="0"/>
          </a:p>
          <a:p>
            <a:pPr marL="0" indent="0">
              <a:buNone/>
            </a:pPr>
            <a:endParaRPr lang="en-US" sz="1400" dirty="0"/>
          </a:p>
          <a:p>
            <a:pPr marL="0" indent="0">
              <a:buNone/>
            </a:pPr>
            <a:endParaRPr lang="en-US" sz="1400" dirty="0" smtClean="0"/>
          </a:p>
          <a:p>
            <a:endParaRPr lang="en-US" sz="2400" dirty="0"/>
          </a:p>
          <a:p>
            <a:endParaRPr lang="en-US" sz="2400" dirty="0"/>
          </a:p>
          <a:p>
            <a:pPr marL="0" indent="0">
              <a:buNone/>
            </a:pPr>
            <a:endParaRPr lang="en-US" sz="3200" b="1" dirty="0" smtClean="0">
              <a:solidFill>
                <a:srgbClr val="008080"/>
              </a:solidFill>
            </a:endParaRPr>
          </a:p>
          <a:p>
            <a:pPr marL="366713" lvl="1" indent="0">
              <a:buNone/>
            </a:pPr>
            <a:endParaRPr lang="en-US" sz="20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3</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438" y="118846"/>
            <a:ext cx="8153400" cy="990600"/>
          </a:xfrm>
        </p:spPr>
        <p:txBody>
          <a:bodyPr/>
          <a:lstStyle/>
          <a:p>
            <a:pPr algn="r"/>
            <a:r>
              <a:rPr lang="en-US" dirty="0" smtClean="0"/>
              <a:t>				</a:t>
            </a:r>
            <a:r>
              <a:rPr lang="en-US" dirty="0"/>
              <a:t> </a:t>
            </a:r>
            <a:r>
              <a:rPr lang="en-US" dirty="0" smtClean="0"/>
              <a:t>   </a:t>
            </a:r>
            <a:r>
              <a:rPr lang="en-US" dirty="0" smtClean="0">
                <a:solidFill>
                  <a:srgbClr val="008080"/>
                </a:solidFill>
              </a:rPr>
              <a:t>  </a:t>
            </a:r>
            <a:r>
              <a:rPr lang="en-US" sz="3200" b="1" dirty="0" smtClean="0">
                <a:solidFill>
                  <a:srgbClr val="008080"/>
                </a:solidFill>
              </a:rPr>
              <a:t>Why are Internships &amp; Work Experiences a Hot Topic?</a:t>
            </a:r>
            <a:endParaRPr lang="en-US" sz="3200" b="1" dirty="0">
              <a:solidFill>
                <a:srgbClr val="008080"/>
              </a:solidFill>
            </a:endParaRPr>
          </a:p>
        </p:txBody>
      </p:sp>
      <p:sp>
        <p:nvSpPr>
          <p:cNvPr id="3" name="Content Placeholder 2"/>
          <p:cNvSpPr>
            <a:spLocks noGrp="1"/>
          </p:cNvSpPr>
          <p:nvPr>
            <p:ph sz="quarter" idx="1"/>
          </p:nvPr>
        </p:nvSpPr>
        <p:spPr>
          <a:xfrm>
            <a:off x="467544" y="1772816"/>
            <a:ext cx="8153400" cy="4824536"/>
          </a:xfrm>
        </p:spPr>
        <p:txBody>
          <a:bodyPr/>
          <a:lstStyle/>
          <a:p>
            <a:pPr marL="0" lvl="0" indent="0">
              <a:buClr>
                <a:srgbClr val="B0CCB0"/>
              </a:buClr>
              <a:buNone/>
            </a:pPr>
            <a:r>
              <a:rPr lang="en-US" sz="2800" b="1" dirty="0" smtClean="0">
                <a:solidFill>
                  <a:prstClr val="black"/>
                </a:solidFill>
              </a:rPr>
              <a:t>Locally </a:t>
            </a:r>
            <a:r>
              <a:rPr lang="en-US" sz="2800" b="1" dirty="0" smtClean="0">
                <a:solidFill>
                  <a:srgbClr val="008080"/>
                </a:solidFill>
              </a:rPr>
              <a:t>– </a:t>
            </a:r>
            <a:endParaRPr lang="en-US" sz="2800" b="1" dirty="0">
              <a:solidFill>
                <a:srgbClr val="008080"/>
              </a:solidFill>
            </a:endParaRPr>
          </a:p>
          <a:p>
            <a:pPr marL="0" lvl="0" indent="0">
              <a:buClr>
                <a:srgbClr val="B0CCB0"/>
              </a:buClr>
              <a:buNone/>
            </a:pPr>
            <a:r>
              <a:rPr lang="en-US" sz="2800" b="1" dirty="0">
                <a:solidFill>
                  <a:srgbClr val="008080"/>
                </a:solidFill>
              </a:rPr>
              <a:t>Global competitiveness and </a:t>
            </a:r>
            <a:r>
              <a:rPr lang="en-US" sz="2800" b="1" dirty="0" smtClean="0">
                <a:solidFill>
                  <a:srgbClr val="008080"/>
                </a:solidFill>
              </a:rPr>
              <a:t>DOJ Consent Decree</a:t>
            </a:r>
          </a:p>
          <a:p>
            <a:pPr lvl="2">
              <a:buClr>
                <a:srgbClr val="B0CCB0"/>
              </a:buClr>
            </a:pPr>
            <a:endParaRPr lang="en-US" sz="2200" dirty="0" smtClean="0"/>
          </a:p>
          <a:p>
            <a:pPr lvl="2">
              <a:buClr>
                <a:srgbClr val="B0CCB0"/>
              </a:buClr>
            </a:pPr>
            <a:r>
              <a:rPr lang="en-US" sz="2200" dirty="0" smtClean="0"/>
              <a:t>Clay Pell – ALL students will have job training internships</a:t>
            </a:r>
            <a:endParaRPr lang="en-US" sz="2200" dirty="0"/>
          </a:p>
          <a:p>
            <a:pPr marL="0" lvl="0" indent="0">
              <a:buClr>
                <a:srgbClr val="B0CCB0"/>
              </a:buClr>
              <a:buNone/>
            </a:pPr>
            <a:endParaRPr lang="en-US" sz="800" b="1" dirty="0">
              <a:solidFill>
                <a:srgbClr val="008080"/>
              </a:solidFill>
            </a:endParaRPr>
          </a:p>
          <a:p>
            <a:pPr lvl="2"/>
            <a:r>
              <a:rPr lang="en-US" sz="2200" dirty="0" smtClean="0"/>
              <a:t>Youth with I/DD must annually have a career development plan and a vocational assessment.</a:t>
            </a:r>
          </a:p>
          <a:p>
            <a:pPr marL="685800" lvl="2" indent="0">
              <a:buNone/>
            </a:pPr>
            <a:endParaRPr lang="en-US" sz="800" dirty="0" smtClean="0"/>
          </a:p>
          <a:p>
            <a:pPr lvl="2"/>
            <a:r>
              <a:rPr lang="en-US" sz="2200" dirty="0" smtClean="0"/>
              <a:t>Youth with I/DD must have at least two sixty day work experiences by the time they exit school.</a:t>
            </a:r>
          </a:p>
          <a:p>
            <a:pPr marL="0" indent="0">
              <a:buNone/>
            </a:pPr>
            <a:endParaRPr lang="en-US" sz="1800" b="1" dirty="0" smtClean="0">
              <a:solidFill>
                <a:srgbClr val="008080"/>
              </a:solidFill>
            </a:endParaRPr>
          </a:p>
          <a:p>
            <a:endParaRPr lang="en-US" sz="2200" dirty="0" smtClean="0"/>
          </a:p>
          <a:p>
            <a:pPr marL="0" indent="0">
              <a:buNone/>
            </a:pPr>
            <a:endParaRPr lang="en-US" sz="1400" dirty="0"/>
          </a:p>
          <a:p>
            <a:pPr marL="0" indent="0">
              <a:buNone/>
            </a:pPr>
            <a:endParaRPr lang="en-US" sz="1400" dirty="0" smtClean="0"/>
          </a:p>
          <a:p>
            <a:endParaRPr lang="en-US" sz="2400" dirty="0"/>
          </a:p>
          <a:p>
            <a:endParaRPr lang="en-US" sz="2400" dirty="0"/>
          </a:p>
          <a:p>
            <a:pPr marL="0" indent="0">
              <a:buNone/>
            </a:pPr>
            <a:endParaRPr lang="en-US" sz="3200" b="1" dirty="0" smtClean="0">
              <a:solidFill>
                <a:srgbClr val="008080"/>
              </a:solidFill>
            </a:endParaRPr>
          </a:p>
          <a:p>
            <a:pPr marL="366713" lvl="1" indent="0">
              <a:buNone/>
            </a:pPr>
            <a:endParaRPr lang="en-US" sz="20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4</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79512" y="116632"/>
            <a:ext cx="2771799" cy="992814"/>
          </a:xfrm>
          <a:prstGeom prst="rect">
            <a:avLst/>
          </a:prstGeom>
        </p:spPr>
      </p:pic>
    </p:spTree>
    <p:extLst>
      <p:ext uri="{BB962C8B-B14F-4D97-AF65-F5344CB8AC3E}">
        <p14:creationId xmlns:p14="http://schemas.microsoft.com/office/powerpoint/2010/main" val="945774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438" y="118846"/>
            <a:ext cx="8153400" cy="990600"/>
          </a:xfrm>
        </p:spPr>
        <p:txBody>
          <a:bodyPr/>
          <a:lstStyle/>
          <a:p>
            <a:r>
              <a:rPr lang="en-US" dirty="0" smtClean="0"/>
              <a:t>			</a:t>
            </a:r>
            <a:r>
              <a:rPr lang="en-US" sz="3200" b="1" dirty="0" smtClean="0">
                <a:solidFill>
                  <a:srgbClr val="008080"/>
                </a:solidFill>
              </a:rPr>
              <a:t>The Benefits of Internships &amp; 			Work Experiences for </a:t>
            </a:r>
            <a:r>
              <a:rPr lang="en-US" sz="3200" b="1" u="sng" dirty="0" smtClean="0">
                <a:solidFill>
                  <a:srgbClr val="008080"/>
                </a:solidFill>
              </a:rPr>
              <a:t>All</a:t>
            </a:r>
            <a:r>
              <a:rPr lang="en-US" sz="3200" b="1" dirty="0" smtClean="0">
                <a:solidFill>
                  <a:srgbClr val="008080"/>
                </a:solidFill>
              </a:rPr>
              <a:t> Youth</a:t>
            </a:r>
            <a:endParaRPr lang="en-US" sz="3200" b="1" dirty="0">
              <a:solidFill>
                <a:srgbClr val="008080"/>
              </a:solidFill>
            </a:endParaRPr>
          </a:p>
        </p:txBody>
      </p:sp>
      <p:sp>
        <p:nvSpPr>
          <p:cNvPr id="3" name="Content Placeholder 2"/>
          <p:cNvSpPr>
            <a:spLocks noGrp="1"/>
          </p:cNvSpPr>
          <p:nvPr>
            <p:ph sz="quarter" idx="1"/>
          </p:nvPr>
        </p:nvSpPr>
        <p:spPr>
          <a:xfrm>
            <a:off x="467544" y="1772816"/>
            <a:ext cx="8153400" cy="4824536"/>
          </a:xfrm>
        </p:spPr>
        <p:txBody>
          <a:bodyPr/>
          <a:lstStyle/>
          <a:p>
            <a:pPr marL="0" indent="0">
              <a:buNone/>
            </a:pPr>
            <a:r>
              <a:rPr lang="en-US" sz="2000" b="1" dirty="0" smtClean="0">
                <a:solidFill>
                  <a:srgbClr val="008080"/>
                </a:solidFill>
              </a:rPr>
              <a:t>Studies </a:t>
            </a:r>
            <a:r>
              <a:rPr lang="en-US" sz="2000" b="1" dirty="0">
                <a:solidFill>
                  <a:srgbClr val="008080"/>
                </a:solidFill>
              </a:rPr>
              <a:t>show that students who engage in workforce development activities demonstrate a higher rate of college completion as well as better success in the labor </a:t>
            </a:r>
            <a:r>
              <a:rPr lang="en-US" sz="2000" b="1" dirty="0" smtClean="0">
                <a:solidFill>
                  <a:srgbClr val="008080"/>
                </a:solidFill>
              </a:rPr>
              <a:t>market. </a:t>
            </a:r>
            <a:r>
              <a:rPr lang="en-US" sz="1400" dirty="0" smtClean="0"/>
              <a:t>(</a:t>
            </a:r>
            <a:r>
              <a:rPr lang="en-US" sz="1400" dirty="0"/>
              <a:t>US Department of Justice</a:t>
            </a:r>
            <a:r>
              <a:rPr lang="en-US" sz="1400" dirty="0" smtClean="0"/>
              <a:t>)</a:t>
            </a:r>
          </a:p>
          <a:p>
            <a:pPr marL="0" indent="0">
              <a:buNone/>
            </a:pPr>
            <a:endParaRPr lang="en-US" sz="1400" dirty="0" smtClean="0"/>
          </a:p>
          <a:p>
            <a:pPr>
              <a:spcBef>
                <a:spcPts val="0"/>
              </a:spcBef>
            </a:pPr>
            <a:r>
              <a:rPr lang="en-US" sz="2000" dirty="0" smtClean="0"/>
              <a:t>Identification </a:t>
            </a:r>
            <a:r>
              <a:rPr lang="en-US" sz="2000" dirty="0"/>
              <a:t>of career interests, skills, and abilities</a:t>
            </a:r>
            <a:r>
              <a:rPr lang="en-US" sz="2000" dirty="0" smtClean="0"/>
              <a:t>;</a:t>
            </a:r>
          </a:p>
          <a:p>
            <a:pPr marL="0" indent="0">
              <a:spcBef>
                <a:spcPts val="0"/>
              </a:spcBef>
              <a:buNone/>
            </a:pPr>
            <a:endParaRPr lang="en-US" sz="400" dirty="0" smtClean="0"/>
          </a:p>
          <a:p>
            <a:pPr marL="0" indent="0">
              <a:spcBef>
                <a:spcPts val="0"/>
              </a:spcBef>
              <a:buNone/>
            </a:pPr>
            <a:endParaRPr lang="en-US" sz="200" dirty="0"/>
          </a:p>
          <a:p>
            <a:pPr>
              <a:spcBef>
                <a:spcPts val="0"/>
              </a:spcBef>
            </a:pPr>
            <a:r>
              <a:rPr lang="en-US" sz="2000" dirty="0"/>
              <a:t>exposure to job requirements and responsibilities, employer expectations, workplace etiquette, and workplace dynamics; </a:t>
            </a:r>
            <a:endParaRPr lang="en-US" sz="2000" dirty="0" smtClean="0"/>
          </a:p>
          <a:p>
            <a:pPr marL="0" indent="0">
              <a:spcBef>
                <a:spcPts val="0"/>
              </a:spcBef>
              <a:buNone/>
            </a:pPr>
            <a:endParaRPr lang="en-US" sz="400" dirty="0"/>
          </a:p>
          <a:p>
            <a:pPr>
              <a:spcBef>
                <a:spcPts val="0"/>
              </a:spcBef>
            </a:pPr>
            <a:r>
              <a:rPr lang="en-US" sz="2000" dirty="0"/>
              <a:t>development of critical workplace skills and a solid foundation for good work habits</a:t>
            </a:r>
            <a:r>
              <a:rPr lang="en-US" sz="2000" dirty="0" smtClean="0"/>
              <a:t>;</a:t>
            </a:r>
          </a:p>
          <a:p>
            <a:pPr marL="0" indent="0">
              <a:spcBef>
                <a:spcPts val="0"/>
              </a:spcBef>
              <a:buNone/>
            </a:pPr>
            <a:endParaRPr lang="en-US" sz="400" dirty="0"/>
          </a:p>
          <a:p>
            <a:pPr>
              <a:spcBef>
                <a:spcPts val="0"/>
              </a:spcBef>
            </a:pPr>
            <a:r>
              <a:rPr lang="en-US" sz="2000" dirty="0"/>
              <a:t>improvement of post-school outcomes; and</a:t>
            </a:r>
          </a:p>
          <a:p>
            <a:pPr>
              <a:spcBef>
                <a:spcPts val="0"/>
              </a:spcBef>
            </a:pPr>
            <a:r>
              <a:rPr lang="en-US" sz="2000" dirty="0"/>
              <a:t>selection of appropriate courses of study tied to career </a:t>
            </a:r>
            <a:r>
              <a:rPr lang="en-US" sz="2000" dirty="0" smtClean="0"/>
              <a:t>goals.</a:t>
            </a:r>
          </a:p>
          <a:p>
            <a:endParaRPr lang="en-US" sz="1800" dirty="0"/>
          </a:p>
          <a:p>
            <a:pPr marL="0" indent="0" algn="ctr">
              <a:spcBef>
                <a:spcPts val="0"/>
              </a:spcBef>
              <a:buNone/>
            </a:pPr>
            <a:r>
              <a:rPr lang="en-US" sz="2000" dirty="0" smtClean="0"/>
              <a:t>Work exposures and experiences help youth make the </a:t>
            </a:r>
          </a:p>
          <a:p>
            <a:pPr marL="0" indent="0" algn="ctr">
              <a:spcBef>
                <a:spcPts val="0"/>
              </a:spcBef>
              <a:buNone/>
            </a:pPr>
            <a:r>
              <a:rPr lang="en-US" sz="2000" b="1" i="1" u="sng" dirty="0" smtClean="0">
                <a:solidFill>
                  <a:srgbClr val="008080"/>
                </a:solidFill>
              </a:rPr>
              <a:t>critical connection between education and work!</a:t>
            </a:r>
            <a:endParaRPr lang="en-US" sz="2000" b="1" i="1" u="sng" dirty="0">
              <a:solidFill>
                <a:srgbClr val="008080"/>
              </a:solidFill>
            </a:endParaRPr>
          </a:p>
          <a:p>
            <a:pPr marL="0" indent="0">
              <a:buNone/>
            </a:pPr>
            <a:endParaRPr lang="en-US" sz="1400" dirty="0" smtClean="0"/>
          </a:p>
          <a:p>
            <a:endParaRPr lang="en-US" sz="2400" dirty="0"/>
          </a:p>
          <a:p>
            <a:endParaRPr lang="en-US" sz="2400" dirty="0"/>
          </a:p>
          <a:p>
            <a:pPr marL="0" indent="0">
              <a:buNone/>
            </a:pPr>
            <a:endParaRPr lang="en-US" sz="3200" b="1" dirty="0" smtClean="0">
              <a:solidFill>
                <a:srgbClr val="008080"/>
              </a:solidFill>
            </a:endParaRPr>
          </a:p>
          <a:p>
            <a:pPr marL="366713" lvl="1" indent="0">
              <a:buNone/>
            </a:pPr>
            <a:endParaRPr lang="en-US" sz="20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5</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79512" y="198975"/>
            <a:ext cx="2771799" cy="992814"/>
          </a:xfrm>
          <a:prstGeom prst="rect">
            <a:avLst/>
          </a:prstGeom>
        </p:spPr>
      </p:pic>
    </p:spTree>
    <p:extLst>
      <p:ext uri="{BB962C8B-B14F-4D97-AF65-F5344CB8AC3E}">
        <p14:creationId xmlns:p14="http://schemas.microsoft.com/office/powerpoint/2010/main" val="310878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438" y="118846"/>
            <a:ext cx="8153400" cy="990600"/>
          </a:xfrm>
        </p:spPr>
        <p:txBody>
          <a:bodyPr/>
          <a:lstStyle/>
          <a:p>
            <a:r>
              <a:rPr lang="en-US" dirty="0" smtClean="0"/>
              <a:t>			</a:t>
            </a:r>
            <a:r>
              <a:rPr lang="en-US" sz="3200" b="1" dirty="0" smtClean="0">
                <a:solidFill>
                  <a:srgbClr val="008080"/>
                </a:solidFill>
              </a:rPr>
              <a:t>Paid or Unpaid Internships &amp; 			Work Experiences in General</a:t>
            </a:r>
            <a:endParaRPr lang="en-US" sz="3200" b="1" dirty="0">
              <a:solidFill>
                <a:srgbClr val="008080"/>
              </a:solidFill>
            </a:endParaRPr>
          </a:p>
        </p:txBody>
      </p:sp>
      <p:sp>
        <p:nvSpPr>
          <p:cNvPr id="3" name="Content Placeholder 2"/>
          <p:cNvSpPr>
            <a:spLocks noGrp="1"/>
          </p:cNvSpPr>
          <p:nvPr>
            <p:ph sz="quarter" idx="1"/>
          </p:nvPr>
        </p:nvSpPr>
        <p:spPr>
          <a:xfrm>
            <a:off x="467544" y="1628800"/>
            <a:ext cx="8153400" cy="4824536"/>
          </a:xfrm>
        </p:spPr>
        <p:txBody>
          <a:bodyPr/>
          <a:lstStyle/>
          <a:p>
            <a:pPr marL="0" indent="0">
              <a:spcBef>
                <a:spcPts val="0"/>
              </a:spcBef>
              <a:buNone/>
            </a:pPr>
            <a:r>
              <a:rPr lang="en-US" sz="2800" b="1" dirty="0" smtClean="0">
                <a:solidFill>
                  <a:srgbClr val="008080"/>
                </a:solidFill>
              </a:rPr>
              <a:t>Fair Standards Labor Act:  </a:t>
            </a:r>
            <a:r>
              <a:rPr lang="en-US" sz="2800" b="1" dirty="0" smtClean="0"/>
              <a:t>The Test for Unpaid Interns</a:t>
            </a:r>
          </a:p>
          <a:p>
            <a:pPr marL="0" indent="0">
              <a:spcBef>
                <a:spcPts val="0"/>
              </a:spcBef>
              <a:buNone/>
            </a:pPr>
            <a:endParaRPr lang="en-US" sz="1200" b="1" dirty="0" smtClean="0">
              <a:solidFill>
                <a:srgbClr val="008080"/>
              </a:solidFill>
            </a:endParaRPr>
          </a:p>
          <a:p>
            <a:pPr marL="0" indent="0">
              <a:spcBef>
                <a:spcPts val="0"/>
              </a:spcBef>
              <a:buNone/>
            </a:pPr>
            <a:r>
              <a:rPr lang="en-US" sz="2400" b="1" dirty="0" smtClean="0"/>
              <a:t>The </a:t>
            </a:r>
            <a:r>
              <a:rPr lang="en-US" sz="2400" b="1" dirty="0"/>
              <a:t>following </a:t>
            </a:r>
            <a:r>
              <a:rPr lang="en-US" sz="2400" b="1" dirty="0">
                <a:solidFill>
                  <a:srgbClr val="008080"/>
                </a:solidFill>
              </a:rPr>
              <a:t>six criteria </a:t>
            </a:r>
            <a:r>
              <a:rPr lang="en-US" sz="2400" b="1" dirty="0"/>
              <a:t>must be applied when making this determination</a:t>
            </a:r>
            <a:r>
              <a:rPr lang="en-US" sz="2400" b="1" dirty="0" smtClean="0"/>
              <a:t>:</a:t>
            </a:r>
          </a:p>
          <a:p>
            <a:pPr marL="0" indent="0">
              <a:spcBef>
                <a:spcPts val="0"/>
              </a:spcBef>
              <a:buNone/>
            </a:pPr>
            <a:endParaRPr lang="en-US" sz="1200" b="1" dirty="0"/>
          </a:p>
          <a:p>
            <a:pPr marL="457200" indent="-457200">
              <a:spcBef>
                <a:spcPts val="0"/>
              </a:spcBef>
              <a:buFont typeface="+mj-lt"/>
              <a:buAutoNum type="arabicPeriod"/>
            </a:pPr>
            <a:r>
              <a:rPr lang="en-US" sz="2400" dirty="0"/>
              <a:t>The internship, even though it includes actual operation of the facilities of the employer, </a:t>
            </a:r>
            <a:r>
              <a:rPr lang="en-US" sz="2400" b="1" dirty="0">
                <a:solidFill>
                  <a:srgbClr val="008080"/>
                </a:solidFill>
              </a:rPr>
              <a:t>is similar to training which would be given in an educational environment</a:t>
            </a:r>
            <a:r>
              <a:rPr lang="en-US" sz="2400" dirty="0" smtClean="0"/>
              <a:t>;</a:t>
            </a:r>
          </a:p>
          <a:p>
            <a:pPr>
              <a:spcBef>
                <a:spcPts val="0"/>
              </a:spcBef>
              <a:buFont typeface="+mj-lt"/>
              <a:buAutoNum type="arabicPeriod"/>
            </a:pPr>
            <a:endParaRPr lang="en-US" sz="1200" dirty="0" smtClean="0"/>
          </a:p>
          <a:p>
            <a:pPr marL="457200" indent="-457200">
              <a:spcBef>
                <a:spcPts val="0"/>
              </a:spcBef>
              <a:buFont typeface="+mj-lt"/>
              <a:buAutoNum type="arabicPeriod"/>
            </a:pPr>
            <a:r>
              <a:rPr lang="en-US" sz="2400" dirty="0" smtClean="0"/>
              <a:t>The </a:t>
            </a:r>
            <a:r>
              <a:rPr lang="en-US" sz="2400" dirty="0"/>
              <a:t>internship experience is for the </a:t>
            </a:r>
            <a:r>
              <a:rPr lang="en-US" sz="2400" b="1" dirty="0">
                <a:solidFill>
                  <a:srgbClr val="008080"/>
                </a:solidFill>
              </a:rPr>
              <a:t>benefit of the intern</a:t>
            </a:r>
            <a:r>
              <a:rPr lang="en-US" sz="2400" dirty="0" smtClean="0"/>
              <a:t>;</a:t>
            </a:r>
          </a:p>
          <a:p>
            <a:pPr>
              <a:spcBef>
                <a:spcPts val="0"/>
              </a:spcBef>
              <a:buFont typeface="+mj-lt"/>
              <a:buAutoNum type="arabicPeriod"/>
            </a:pPr>
            <a:endParaRPr lang="en-US" sz="1200" dirty="0" smtClean="0"/>
          </a:p>
          <a:p>
            <a:pPr marL="457200" indent="-457200">
              <a:spcBef>
                <a:spcPts val="0"/>
              </a:spcBef>
              <a:buFont typeface="+mj-lt"/>
              <a:buAutoNum type="arabicPeriod"/>
            </a:pPr>
            <a:r>
              <a:rPr lang="en-US" sz="2400" b="1" dirty="0" smtClean="0">
                <a:solidFill>
                  <a:srgbClr val="008080"/>
                </a:solidFill>
              </a:rPr>
              <a:t>The </a:t>
            </a:r>
            <a:r>
              <a:rPr lang="en-US" sz="2400" b="1" dirty="0">
                <a:solidFill>
                  <a:srgbClr val="008080"/>
                </a:solidFill>
              </a:rPr>
              <a:t>intern does not displace regular employees</a:t>
            </a:r>
            <a:r>
              <a:rPr lang="en-US" sz="2400" dirty="0"/>
              <a:t>, but works under close supervision of existing staff</a:t>
            </a:r>
            <a:r>
              <a:rPr lang="en-US" sz="2400" dirty="0" smtClean="0"/>
              <a:t>;</a:t>
            </a:r>
          </a:p>
          <a:p>
            <a:pPr marL="0" indent="0">
              <a:buNone/>
            </a:pPr>
            <a:endParaRPr lang="en-US" sz="1400" dirty="0" smtClean="0"/>
          </a:p>
          <a:p>
            <a:pPr marL="0" indent="0">
              <a:buNone/>
            </a:pPr>
            <a:endParaRPr lang="en-US" sz="1400" dirty="0"/>
          </a:p>
          <a:p>
            <a:endParaRPr lang="en-US" sz="2400" dirty="0"/>
          </a:p>
          <a:p>
            <a:endParaRPr lang="en-US" sz="2400" dirty="0"/>
          </a:p>
          <a:p>
            <a:pPr marL="0" indent="0">
              <a:buNone/>
            </a:pPr>
            <a:endParaRPr lang="en-US" sz="3200" b="1" dirty="0" smtClean="0">
              <a:solidFill>
                <a:srgbClr val="008080"/>
              </a:solidFill>
            </a:endParaRPr>
          </a:p>
          <a:p>
            <a:pPr marL="366713" lvl="1" indent="0">
              <a:buNone/>
            </a:pPr>
            <a:endParaRPr lang="en-US" sz="20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6</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244276" y="168524"/>
            <a:ext cx="2771799" cy="992814"/>
          </a:xfrm>
          <a:prstGeom prst="rect">
            <a:avLst/>
          </a:prstGeom>
        </p:spPr>
      </p:pic>
    </p:spTree>
    <p:extLst>
      <p:ext uri="{BB962C8B-B14F-4D97-AF65-F5344CB8AC3E}">
        <p14:creationId xmlns:p14="http://schemas.microsoft.com/office/powerpoint/2010/main" val="132919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438" y="118846"/>
            <a:ext cx="8153400" cy="990600"/>
          </a:xfrm>
        </p:spPr>
        <p:txBody>
          <a:bodyPr/>
          <a:lstStyle/>
          <a:p>
            <a:r>
              <a:rPr lang="en-US" dirty="0" smtClean="0"/>
              <a:t>			</a:t>
            </a:r>
            <a:r>
              <a:rPr lang="en-US" sz="3200" b="1" dirty="0" smtClean="0">
                <a:solidFill>
                  <a:srgbClr val="008080"/>
                </a:solidFill>
              </a:rPr>
              <a:t>Paid or Unpaid Internships &amp; 			Work Experiences in General</a:t>
            </a:r>
            <a:endParaRPr lang="en-US" sz="3200" b="1" dirty="0">
              <a:solidFill>
                <a:srgbClr val="008080"/>
              </a:solidFill>
            </a:endParaRPr>
          </a:p>
        </p:txBody>
      </p:sp>
      <p:sp>
        <p:nvSpPr>
          <p:cNvPr id="3" name="Content Placeholder 2"/>
          <p:cNvSpPr>
            <a:spLocks noGrp="1"/>
          </p:cNvSpPr>
          <p:nvPr>
            <p:ph sz="quarter" idx="1"/>
          </p:nvPr>
        </p:nvSpPr>
        <p:spPr>
          <a:xfrm>
            <a:off x="467544" y="1628800"/>
            <a:ext cx="8153400" cy="4824536"/>
          </a:xfrm>
        </p:spPr>
        <p:txBody>
          <a:bodyPr/>
          <a:lstStyle/>
          <a:p>
            <a:pPr marL="0" lvl="0" indent="0">
              <a:spcBef>
                <a:spcPts val="0"/>
              </a:spcBef>
              <a:buClr>
                <a:srgbClr val="B0CCB0"/>
              </a:buClr>
              <a:buNone/>
            </a:pPr>
            <a:r>
              <a:rPr lang="en-US" sz="2800" b="1" dirty="0">
                <a:solidFill>
                  <a:srgbClr val="008080"/>
                </a:solidFill>
              </a:rPr>
              <a:t>Fair Standards Labor Act:  </a:t>
            </a:r>
            <a:r>
              <a:rPr lang="en-US" sz="2800" b="1" dirty="0">
                <a:solidFill>
                  <a:prstClr val="black"/>
                </a:solidFill>
              </a:rPr>
              <a:t>The Test for Unpaid Interns</a:t>
            </a:r>
          </a:p>
          <a:p>
            <a:pPr marL="0" lvl="0" indent="0">
              <a:spcBef>
                <a:spcPts val="0"/>
              </a:spcBef>
              <a:buClr>
                <a:srgbClr val="B0CCB0"/>
              </a:buClr>
              <a:buNone/>
            </a:pPr>
            <a:endParaRPr lang="en-US" sz="1200" b="1" dirty="0">
              <a:solidFill>
                <a:srgbClr val="008080"/>
              </a:solidFill>
            </a:endParaRPr>
          </a:p>
          <a:p>
            <a:pPr marL="0" lvl="0" indent="0">
              <a:spcBef>
                <a:spcPts val="0"/>
              </a:spcBef>
              <a:buClr>
                <a:srgbClr val="B0CCB0"/>
              </a:buClr>
              <a:buNone/>
            </a:pPr>
            <a:r>
              <a:rPr lang="en-US" sz="2400" b="1" dirty="0">
                <a:solidFill>
                  <a:prstClr val="black"/>
                </a:solidFill>
              </a:rPr>
              <a:t>The following six criteria must be applied when making this determination:</a:t>
            </a:r>
          </a:p>
          <a:p>
            <a:endParaRPr lang="en-US" sz="200" b="1" dirty="0" smtClean="0">
              <a:solidFill>
                <a:srgbClr val="008080"/>
              </a:solidFill>
            </a:endParaRPr>
          </a:p>
          <a:p>
            <a:pPr marL="457200" indent="-457200">
              <a:buFont typeface="+mj-lt"/>
              <a:buAutoNum type="arabicPeriod" startAt="4"/>
            </a:pPr>
            <a:r>
              <a:rPr lang="en-US" sz="2400" b="1" dirty="0" smtClean="0">
                <a:solidFill>
                  <a:srgbClr val="008080"/>
                </a:solidFill>
              </a:rPr>
              <a:t>The </a:t>
            </a:r>
            <a:r>
              <a:rPr lang="en-US" sz="2400" b="1" dirty="0">
                <a:solidFill>
                  <a:srgbClr val="008080"/>
                </a:solidFill>
              </a:rPr>
              <a:t>employer that provides the training derives no immediate advantage from the activities of the intern</a:t>
            </a:r>
            <a:r>
              <a:rPr lang="en-US" sz="2400" dirty="0"/>
              <a:t>; and on occasion its operations may actually be impeded</a:t>
            </a:r>
            <a:r>
              <a:rPr lang="en-US" sz="2400" dirty="0" smtClean="0"/>
              <a:t>;</a:t>
            </a:r>
          </a:p>
          <a:p>
            <a:pPr marL="228600" indent="-228600">
              <a:buFont typeface="+mj-lt"/>
              <a:buAutoNum type="arabicPeriod" startAt="4"/>
            </a:pPr>
            <a:endParaRPr lang="en-US" sz="800" dirty="0" smtClean="0"/>
          </a:p>
          <a:p>
            <a:pPr marL="457200" indent="-457200">
              <a:buFont typeface="+mj-lt"/>
              <a:buAutoNum type="arabicPeriod" startAt="4"/>
            </a:pPr>
            <a:r>
              <a:rPr lang="en-US" sz="2400" b="1" dirty="0" smtClean="0">
                <a:solidFill>
                  <a:srgbClr val="008080"/>
                </a:solidFill>
              </a:rPr>
              <a:t>The </a:t>
            </a:r>
            <a:r>
              <a:rPr lang="en-US" sz="2400" b="1" dirty="0">
                <a:solidFill>
                  <a:srgbClr val="008080"/>
                </a:solidFill>
              </a:rPr>
              <a:t>intern is not necessarily entitled to a job </a:t>
            </a:r>
            <a:r>
              <a:rPr lang="en-US" sz="2400" dirty="0"/>
              <a:t>at the conclusion of the internship; </a:t>
            </a:r>
            <a:r>
              <a:rPr lang="en-US" sz="2400" dirty="0" smtClean="0"/>
              <a:t>and</a:t>
            </a:r>
          </a:p>
          <a:p>
            <a:pPr marL="228600" indent="-228600">
              <a:buFont typeface="+mj-lt"/>
              <a:buAutoNum type="arabicPeriod" startAt="4"/>
            </a:pPr>
            <a:endParaRPr lang="en-US" sz="800" dirty="0" smtClean="0"/>
          </a:p>
          <a:p>
            <a:pPr marL="457200" indent="-457200">
              <a:buFont typeface="+mj-lt"/>
              <a:buAutoNum type="arabicPeriod" startAt="4"/>
            </a:pPr>
            <a:r>
              <a:rPr lang="en-US" sz="2400" dirty="0" smtClean="0"/>
              <a:t>The </a:t>
            </a:r>
            <a:r>
              <a:rPr lang="en-US" sz="2400" dirty="0"/>
              <a:t>employer and the intern understand that </a:t>
            </a:r>
            <a:r>
              <a:rPr lang="en-US" sz="2400" b="1" dirty="0">
                <a:solidFill>
                  <a:srgbClr val="008080"/>
                </a:solidFill>
              </a:rPr>
              <a:t>the intern is not entitled to wages </a:t>
            </a:r>
            <a:r>
              <a:rPr lang="en-US" sz="2400" dirty="0"/>
              <a:t>for the time spent in the internship.</a:t>
            </a:r>
          </a:p>
          <a:p>
            <a:pPr marL="0" indent="0">
              <a:buNone/>
            </a:pPr>
            <a:endParaRPr lang="en-US" sz="1400" dirty="0" smtClean="0"/>
          </a:p>
          <a:p>
            <a:pPr marL="0" indent="0">
              <a:buNone/>
            </a:pPr>
            <a:endParaRPr lang="en-US" sz="1400" dirty="0"/>
          </a:p>
          <a:p>
            <a:endParaRPr lang="en-US" sz="2400" dirty="0"/>
          </a:p>
          <a:p>
            <a:endParaRPr lang="en-US" sz="2400" dirty="0"/>
          </a:p>
          <a:p>
            <a:pPr marL="0" indent="0">
              <a:buNone/>
            </a:pPr>
            <a:endParaRPr lang="en-US" sz="3200" b="1" dirty="0" smtClean="0">
              <a:solidFill>
                <a:srgbClr val="008080"/>
              </a:solidFill>
            </a:endParaRPr>
          </a:p>
          <a:p>
            <a:pPr marL="366713" lvl="1" indent="0">
              <a:buNone/>
            </a:pPr>
            <a:endParaRPr lang="en-US" sz="20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7</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244276" y="168524"/>
            <a:ext cx="2771799" cy="992814"/>
          </a:xfrm>
          <a:prstGeom prst="rect">
            <a:avLst/>
          </a:prstGeom>
        </p:spPr>
      </p:pic>
    </p:spTree>
    <p:extLst>
      <p:ext uri="{BB962C8B-B14F-4D97-AF65-F5344CB8AC3E}">
        <p14:creationId xmlns:p14="http://schemas.microsoft.com/office/powerpoint/2010/main" val="377861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438" y="118846"/>
            <a:ext cx="8153400" cy="990600"/>
          </a:xfrm>
        </p:spPr>
        <p:txBody>
          <a:bodyPr/>
          <a:lstStyle/>
          <a:p>
            <a:pPr algn="r"/>
            <a:r>
              <a:rPr lang="en-US" dirty="0" smtClean="0"/>
              <a:t>			</a:t>
            </a:r>
            <a:r>
              <a:rPr lang="en-US" sz="3200" b="1" dirty="0" smtClean="0">
                <a:solidFill>
                  <a:srgbClr val="008080"/>
                </a:solidFill>
              </a:rPr>
              <a:t>One Caveat</a:t>
            </a:r>
            <a:endParaRPr lang="en-US" sz="3200" b="1" dirty="0">
              <a:solidFill>
                <a:srgbClr val="008080"/>
              </a:solidFill>
            </a:endParaRPr>
          </a:p>
        </p:txBody>
      </p:sp>
      <p:sp>
        <p:nvSpPr>
          <p:cNvPr id="3" name="Content Placeholder 2"/>
          <p:cNvSpPr>
            <a:spLocks noGrp="1"/>
          </p:cNvSpPr>
          <p:nvPr>
            <p:ph sz="quarter" idx="1"/>
          </p:nvPr>
        </p:nvSpPr>
        <p:spPr>
          <a:xfrm>
            <a:off x="467544" y="1628800"/>
            <a:ext cx="8153400" cy="4824536"/>
          </a:xfrm>
        </p:spPr>
        <p:txBody>
          <a:bodyPr/>
          <a:lstStyle/>
          <a:p>
            <a:pPr marL="0" indent="0">
              <a:buNone/>
            </a:pPr>
            <a:endParaRPr lang="en-US" sz="1400" dirty="0" smtClean="0"/>
          </a:p>
          <a:p>
            <a:pPr marL="0" indent="0">
              <a:buNone/>
            </a:pPr>
            <a:endParaRPr lang="en-US" sz="1400" dirty="0"/>
          </a:p>
          <a:p>
            <a:endParaRPr lang="en-US" sz="2400" dirty="0"/>
          </a:p>
          <a:p>
            <a:endParaRPr lang="en-US" sz="2400" dirty="0"/>
          </a:p>
          <a:p>
            <a:pPr marL="0" indent="0">
              <a:buNone/>
            </a:pPr>
            <a:endParaRPr lang="en-US" sz="3200" b="1" dirty="0" smtClean="0">
              <a:solidFill>
                <a:srgbClr val="008080"/>
              </a:solidFill>
            </a:endParaRPr>
          </a:p>
          <a:p>
            <a:pPr marL="366713" lvl="1" indent="0">
              <a:buNone/>
            </a:pPr>
            <a:endParaRPr lang="en-US" sz="20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8</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244276" y="168524"/>
            <a:ext cx="2771799" cy="992814"/>
          </a:xfrm>
          <a:prstGeom prst="rect">
            <a:avLst/>
          </a:prstGeom>
        </p:spPr>
      </p:pic>
      <p:sp>
        <p:nvSpPr>
          <p:cNvPr id="5" name="Rectangle 4"/>
          <p:cNvSpPr/>
          <p:nvPr/>
        </p:nvSpPr>
        <p:spPr>
          <a:xfrm>
            <a:off x="683568" y="1844824"/>
            <a:ext cx="7992888" cy="4339650"/>
          </a:xfrm>
          <a:prstGeom prst="rect">
            <a:avLst/>
          </a:prstGeom>
        </p:spPr>
        <p:txBody>
          <a:bodyPr wrap="square">
            <a:spAutoFit/>
          </a:bodyPr>
          <a:lstStyle/>
          <a:p>
            <a:r>
              <a:rPr lang="en-US" sz="2400" dirty="0" smtClean="0">
                <a:latin typeface="+mj-lt"/>
              </a:rPr>
              <a:t>The </a:t>
            </a:r>
            <a:r>
              <a:rPr lang="en-US" sz="2400" dirty="0">
                <a:latin typeface="+mj-lt"/>
              </a:rPr>
              <a:t>FSLA states that unpaid internships in the </a:t>
            </a:r>
            <a:r>
              <a:rPr lang="en-US" sz="2400" b="1" dirty="0">
                <a:solidFill>
                  <a:srgbClr val="008080"/>
                </a:solidFill>
                <a:latin typeface="+mj-lt"/>
              </a:rPr>
              <a:t>public sector </a:t>
            </a:r>
            <a:r>
              <a:rPr lang="en-US" sz="2400" dirty="0" smtClean="0">
                <a:latin typeface="+mj-lt"/>
              </a:rPr>
              <a:t>and </a:t>
            </a:r>
            <a:r>
              <a:rPr lang="en-US" sz="2400" b="1" dirty="0">
                <a:solidFill>
                  <a:srgbClr val="008080"/>
                </a:solidFill>
                <a:latin typeface="+mj-lt"/>
              </a:rPr>
              <a:t>non-profit charitable organizations</a:t>
            </a:r>
            <a:r>
              <a:rPr lang="en-US" sz="2400" dirty="0">
                <a:latin typeface="+mj-lt"/>
              </a:rPr>
              <a:t>, where the intern volunteers without the expectation of </a:t>
            </a:r>
            <a:r>
              <a:rPr lang="en-US" sz="2400" dirty="0" smtClean="0">
                <a:latin typeface="+mj-lt"/>
              </a:rPr>
              <a:t>compensation, </a:t>
            </a:r>
            <a:r>
              <a:rPr lang="en-US" sz="2400" dirty="0">
                <a:latin typeface="+mj-lt"/>
              </a:rPr>
              <a:t>are generally </a:t>
            </a:r>
            <a:r>
              <a:rPr lang="en-US" sz="2400" dirty="0" smtClean="0">
                <a:latin typeface="+mj-lt"/>
              </a:rPr>
              <a:t>permissible.</a:t>
            </a:r>
          </a:p>
          <a:p>
            <a:endParaRPr lang="en-US" sz="1200" dirty="0">
              <a:latin typeface="+mj-lt"/>
            </a:endParaRPr>
          </a:p>
          <a:p>
            <a:r>
              <a:rPr lang="en-US" sz="2400" b="1" dirty="0" smtClean="0">
                <a:solidFill>
                  <a:srgbClr val="008080"/>
                </a:solidFill>
                <a:latin typeface="+mj-lt"/>
              </a:rPr>
              <a:t>Examples –</a:t>
            </a:r>
          </a:p>
          <a:p>
            <a:pPr marL="342900" indent="-342900">
              <a:buFont typeface="Arial" panose="020B0604020202020204" pitchFamily="34" charset="0"/>
              <a:buChar char="•"/>
            </a:pPr>
            <a:r>
              <a:rPr lang="en-US" sz="2400" dirty="0" smtClean="0">
                <a:latin typeface="+mj-lt"/>
              </a:rPr>
              <a:t>City or Town Halls</a:t>
            </a:r>
          </a:p>
          <a:p>
            <a:pPr marL="342900" indent="-342900">
              <a:buFont typeface="Arial" panose="020B0604020202020204" pitchFamily="34" charset="0"/>
              <a:buChar char="•"/>
            </a:pPr>
            <a:r>
              <a:rPr lang="en-US" sz="2400" dirty="0" smtClean="0">
                <a:latin typeface="+mj-lt"/>
              </a:rPr>
              <a:t>Police or Fire Stations</a:t>
            </a:r>
          </a:p>
          <a:p>
            <a:pPr marL="342900" indent="-342900">
              <a:buFont typeface="Arial" panose="020B0604020202020204" pitchFamily="34" charset="0"/>
              <a:buChar char="•"/>
            </a:pPr>
            <a:r>
              <a:rPr lang="en-US" sz="2400" dirty="0" smtClean="0">
                <a:latin typeface="+mj-lt"/>
              </a:rPr>
              <a:t>Goodwill Industries</a:t>
            </a:r>
          </a:p>
          <a:p>
            <a:pPr marL="342900" indent="-342900">
              <a:buFont typeface="Arial" panose="020B0604020202020204" pitchFamily="34" charset="0"/>
              <a:buChar char="•"/>
            </a:pPr>
            <a:r>
              <a:rPr lang="en-US" sz="2400" dirty="0" smtClean="0">
                <a:latin typeface="+mj-lt"/>
              </a:rPr>
              <a:t>RI Food Bank</a:t>
            </a:r>
          </a:p>
          <a:p>
            <a:pPr marL="342900" indent="-342900">
              <a:buFont typeface="Arial" panose="020B0604020202020204" pitchFamily="34" charset="0"/>
              <a:buChar char="•"/>
            </a:pPr>
            <a:r>
              <a:rPr lang="en-US" sz="2400" dirty="0" smtClean="0">
                <a:latin typeface="+mj-lt"/>
              </a:rPr>
              <a:t>Lifespan – formalized volunteer departments</a:t>
            </a: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3272303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2400" b="1" dirty="0" smtClean="0">
                <a:solidFill>
                  <a:srgbClr val="008080"/>
                </a:solidFill>
              </a:rPr>
              <a:t>Do your work readiness programs, internships or work experience placements pass the FSLA test</a:t>
            </a:r>
            <a:r>
              <a:rPr lang="en-US" sz="2000" b="1" dirty="0" smtClean="0">
                <a:solidFill>
                  <a:srgbClr val="008080"/>
                </a:solidFill>
              </a:rPr>
              <a:t>?</a:t>
            </a:r>
          </a:p>
          <a:p>
            <a:pPr marL="0" indent="0">
              <a:buNone/>
            </a:pPr>
            <a:endParaRPr lang="en-US" sz="800" b="1" dirty="0" smtClean="0">
              <a:solidFill>
                <a:srgbClr val="008080"/>
              </a:solidFill>
            </a:endParaRPr>
          </a:p>
          <a:p>
            <a:pPr marL="0" indent="0">
              <a:buNone/>
            </a:pPr>
            <a:r>
              <a:rPr lang="en-US" sz="1800" b="1" dirty="0" smtClean="0"/>
              <a:t>Case Study </a:t>
            </a:r>
            <a:r>
              <a:rPr lang="en-US" sz="2000" dirty="0" smtClean="0"/>
              <a:t>– </a:t>
            </a:r>
          </a:p>
          <a:p>
            <a:pPr marL="0" indent="0">
              <a:buNone/>
            </a:pPr>
            <a:r>
              <a:rPr lang="en-US" sz="2000" dirty="0" smtClean="0"/>
              <a:t>Beth is in her senior year of school and has expressed an interest in retail.  The school’s Work Experience Coordinator has arranged for Beth to engage in a work experience at Marshall’s to see if she likes it.  For the next month, Beth will arrive at store on Monday’s and Wednesday’s and from 2:00pm – 5:00pm and will monitor the dressing room.  When no people are in the dressing room Beth will take the unpurchased clothes, arrange them neatly on the hanger and return the items to their original location.  </a:t>
            </a:r>
          </a:p>
          <a:p>
            <a:pPr marL="0" indent="0">
              <a:buNone/>
            </a:pPr>
            <a:endParaRPr lang="en-US" sz="1800" dirty="0"/>
          </a:p>
          <a:p>
            <a:pPr marL="0" indent="0">
              <a:buNone/>
            </a:pPr>
            <a:r>
              <a:rPr lang="en-US" sz="2000" dirty="0" smtClean="0"/>
              <a:t>Should this experience be </a:t>
            </a:r>
            <a:r>
              <a:rPr lang="en-US" sz="2000" b="1" dirty="0" smtClean="0">
                <a:solidFill>
                  <a:srgbClr val="008080"/>
                </a:solidFill>
              </a:rPr>
              <a:t>paid</a:t>
            </a:r>
            <a:r>
              <a:rPr lang="en-US" sz="2000" dirty="0" smtClean="0"/>
              <a:t> or </a:t>
            </a:r>
            <a:r>
              <a:rPr lang="en-US" sz="2000" b="1" dirty="0" smtClean="0">
                <a:solidFill>
                  <a:srgbClr val="008080"/>
                </a:solidFill>
              </a:rPr>
              <a:t>unpaid</a:t>
            </a:r>
            <a:r>
              <a:rPr lang="en-US" sz="2000" dirty="0" smtClean="0"/>
              <a:t>?  </a:t>
            </a:r>
            <a:r>
              <a:rPr lang="en-US" sz="2000" b="1" dirty="0" smtClean="0">
                <a:solidFill>
                  <a:srgbClr val="008080"/>
                </a:solidFill>
              </a:rPr>
              <a:t>Why</a:t>
            </a:r>
            <a:r>
              <a:rPr lang="en-US" sz="2000" dirty="0" smtClean="0"/>
              <a:t> or </a:t>
            </a:r>
            <a:r>
              <a:rPr lang="en-US" sz="2000" b="1" dirty="0" smtClean="0">
                <a:solidFill>
                  <a:srgbClr val="008080"/>
                </a:solidFill>
              </a:rPr>
              <a:t>why not</a:t>
            </a:r>
            <a:r>
              <a:rPr lang="en-US" sz="2000" dirty="0" smtClean="0"/>
              <a:t>?</a:t>
            </a:r>
            <a:endParaRPr lang="en-US" sz="2000" dirty="0"/>
          </a:p>
          <a:p>
            <a:pPr marL="0" indent="0">
              <a:buNone/>
            </a:pPr>
            <a:endParaRPr lang="en-US" sz="2400" dirty="0"/>
          </a:p>
          <a:p>
            <a:endParaRPr lang="en-US" sz="2400" dirty="0"/>
          </a:p>
          <a:p>
            <a:pPr marL="0" indent="0">
              <a:buNone/>
            </a:pPr>
            <a:endParaRPr lang="en-US" sz="3200" b="1" dirty="0" smtClean="0">
              <a:solidFill>
                <a:srgbClr val="008080"/>
              </a:solidFill>
            </a:endParaRPr>
          </a:p>
          <a:p>
            <a:pPr marL="366713" lvl="1" indent="0">
              <a:buNone/>
            </a:pPr>
            <a:endParaRPr lang="en-US" sz="20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E238D52-246A-4ADD-9FC0-7DBF7E9CC55A}" type="slidenum">
              <a:rPr lang="en-US" smtClean="0"/>
              <a:pPr>
                <a:defRPr/>
              </a:pPr>
              <a:t>9</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2038"/>
          <a:stretch/>
        </p:blipFill>
        <p:spPr>
          <a:xfrm>
            <a:off x="179512" y="260648"/>
            <a:ext cx="2771799" cy="992814"/>
          </a:xfrm>
          <a:prstGeom prst="rect">
            <a:avLst/>
          </a:prstGeom>
        </p:spPr>
      </p:pic>
      <p:sp>
        <p:nvSpPr>
          <p:cNvPr id="7" name="Title 1"/>
          <p:cNvSpPr>
            <a:spLocks noGrp="1"/>
          </p:cNvSpPr>
          <p:nvPr>
            <p:ph type="title"/>
          </p:nvPr>
        </p:nvSpPr>
        <p:spPr/>
        <p:txBody>
          <a:bodyPr/>
          <a:lstStyle/>
          <a:p>
            <a:r>
              <a:rPr lang="en-US" dirty="0" smtClean="0"/>
              <a:t>			</a:t>
            </a:r>
            <a:r>
              <a:rPr lang="en-US" sz="3200" b="1" dirty="0" smtClean="0">
                <a:solidFill>
                  <a:srgbClr val="008080"/>
                </a:solidFill>
              </a:rPr>
              <a:t>Paid or Unpaid Internships &amp; 			Work Experiences in General</a:t>
            </a:r>
            <a:endParaRPr lang="en-US" sz="3200" b="1" dirty="0">
              <a:solidFill>
                <a:srgbClr val="008080"/>
              </a:solidFill>
            </a:endParaRPr>
          </a:p>
        </p:txBody>
      </p:sp>
    </p:spTree>
    <p:extLst>
      <p:ext uri="{BB962C8B-B14F-4D97-AF65-F5344CB8AC3E}">
        <p14:creationId xmlns:p14="http://schemas.microsoft.com/office/powerpoint/2010/main" val="3063933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10593</TotalTime>
  <Words>2329</Words>
  <Application>Microsoft Office PowerPoint</Application>
  <PresentationFormat>On-screen Show (4:3)</PresentationFormat>
  <Paragraphs>411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1_Median</vt:lpstr>
      <vt:lpstr>  </vt:lpstr>
      <vt:lpstr>           Learning Objectives </vt:lpstr>
      <vt:lpstr>          Why are Internships &amp; Work Experiences a Hot Topic?</vt:lpstr>
      <vt:lpstr>          Why are Internships &amp; Work Experiences a Hot Topic?</vt:lpstr>
      <vt:lpstr>   The Benefits of Internships &amp;    Work Experiences for All Youth</vt:lpstr>
      <vt:lpstr>   Paid or Unpaid Internships &amp;    Work Experiences in General</vt:lpstr>
      <vt:lpstr>   Paid or Unpaid Internships &amp;    Work Experiences in General</vt:lpstr>
      <vt:lpstr>   One Caveat</vt:lpstr>
      <vt:lpstr>   Paid or Unpaid Internships &amp;    Work Experiences in General</vt:lpstr>
      <vt:lpstr>   Paid or Unpaid Internships &amp;    Work Experiences in General</vt:lpstr>
      <vt:lpstr>    </vt:lpstr>
      <vt:lpstr>    </vt:lpstr>
      <vt:lpstr>       </vt:lpstr>
      <vt:lpstr>       </vt:lpstr>
      <vt:lpstr>       Work Attitude is Our Job and Employers #1 Complaint!</vt:lpstr>
      <vt:lpstr>       </vt:lpstr>
      <vt:lpstr>       </vt:lpstr>
      <vt:lpstr>       </vt:lpstr>
      <vt:lpstr>       </vt:lpstr>
      <vt:lpstr>       </vt:lpstr>
      <vt:lpstr>            Documentation Guidelines </vt:lpstr>
      <vt:lpstr>            Liability and Supervision </vt:lpstr>
      <vt:lpstr>            Liability and Supervision </vt:lpstr>
      <vt:lpstr>   So, What Are Your Options for Work Experience for Youth?</vt:lpstr>
      <vt:lpstr>   Q&amp;A and Upcoming Sessions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TDonahue</dc:creator>
  <cp:lastModifiedBy>Lori Norris</cp:lastModifiedBy>
  <cp:revision>943</cp:revision>
  <cp:lastPrinted>2014-09-04T14:48:54Z</cp:lastPrinted>
  <dcterms:created xsi:type="dcterms:W3CDTF">2010-01-21T14:27:51Z</dcterms:created>
  <dcterms:modified xsi:type="dcterms:W3CDTF">2014-09-09T14:15:05Z</dcterms:modified>
</cp:coreProperties>
</file>